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9" r:id="rId1"/>
    <p:sldMasterId id="2147483754" r:id="rId2"/>
    <p:sldMasterId id="2147483742" r:id="rId3"/>
    <p:sldMasterId id="2147483766" r:id="rId4"/>
    <p:sldMasterId id="2147483778" r:id="rId5"/>
    <p:sldMasterId id="2147483790" r:id="rId6"/>
    <p:sldMasterId id="2147483802" r:id="rId7"/>
    <p:sldMasterId id="2147487399" r:id="rId8"/>
    <p:sldMasterId id="2147487413" r:id="rId9"/>
  </p:sldMasterIdLst>
  <p:notesMasterIdLst>
    <p:notesMasterId r:id="rId19"/>
  </p:notesMasterIdLst>
  <p:handoutMasterIdLst>
    <p:handoutMasterId r:id="rId20"/>
  </p:handoutMasterIdLst>
  <p:sldIdLst>
    <p:sldId id="256" r:id="rId10"/>
    <p:sldId id="325" r:id="rId11"/>
    <p:sldId id="327" r:id="rId12"/>
    <p:sldId id="292" r:id="rId13"/>
    <p:sldId id="328" r:id="rId14"/>
    <p:sldId id="329" r:id="rId15"/>
    <p:sldId id="330" r:id="rId16"/>
    <p:sldId id="332" r:id="rId17"/>
    <p:sldId id="331" r:id="rId18"/>
  </p:sldIdLst>
  <p:sldSz cx="9144000" cy="6858000" type="screen4x3"/>
  <p:notesSz cx="6799263" cy="99298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1A5"/>
    <a:srgbClr val="266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55" autoAdjust="0"/>
    <p:restoredTop sz="94346" autoAdjust="0"/>
  </p:normalViewPr>
  <p:slideViewPr>
    <p:cSldViewPr snapToGrid="0" snapToObjects="1">
      <p:cViewPr varScale="1">
        <p:scale>
          <a:sx n="120" d="100"/>
          <a:sy n="120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D4565C-19D5-437B-9727-82AFCE431F0B}" type="datetime1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587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4D951E-87F4-4E94-A4F3-6C16480667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14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C8B39-EA21-42A6-8FD1-497A40BF9564}" type="datetime1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9" y="4716383"/>
            <a:ext cx="5440046" cy="4468654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87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2CD591-19E3-4B25-9676-53B6E0FA5F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016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9113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E43A7B-BB41-4DF7-839C-06A01A14180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60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40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27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27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278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278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17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143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CD591-19E3-4B25-9676-53B6E0FA5FD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92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4" descr="fond_diapo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000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000" b="1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807552FA-C54C-44B4-A271-9E4AD8C2F1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76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Faire glisser l'image vers l'espace réservé ou cliquer sur l'icône pour l'ajouter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9ECD-9F0D-4F94-AD8C-048E487F76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2527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4983-56AF-4153-8248-D41EDAB5B1B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A545-6D73-4A61-B253-CA5D4772282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9ECD-9F0D-4F94-AD8C-048E487F769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C2B7-EEF1-4666-A7B6-446691E9705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4" y="782638"/>
            <a:ext cx="1827843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2201-AF20-4C1E-82BE-8369E540427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8391525" y="449537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520700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2663B4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C2B7-EEF1-4666-A7B6-446691E970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49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74700"/>
            <a:ext cx="2057400" cy="5351463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2201-AF20-4C1E-82BE-8369E54042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86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C65F-4856-492C-8C45-5995662A97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73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1400" y="1981200"/>
            <a:ext cx="7543800" cy="454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5D00-0734-4D03-8075-1C76D91179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936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46E16-5005-4A0F-8AFA-617058F88D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628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41400" y="1600200"/>
            <a:ext cx="3632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746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5B3F-FCAA-4518-B3B8-E27F84CA42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719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E797-0F17-45E2-8973-383AB9786A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68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7E5F-3521-4473-B109-AB11D50DD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506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13EC-30B5-4D20-ACED-04AC970601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4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5" descr="fond_diapo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520700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2663B4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6EF9-15FF-4853-BA64-607FB370AD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0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565492"/>
            <a:ext cx="2302063" cy="86960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92663" y="565493"/>
            <a:ext cx="5279837" cy="55606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90600" y="1866900"/>
            <a:ext cx="2302063" cy="425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0269-6B71-44ED-8BF6-58E535A838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582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FE49-C72A-48F0-B02C-7CFBB0A2D7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4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41400" y="1600200"/>
            <a:ext cx="7543800" cy="4953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408-9279-4A67-AEF6-82CF2C0C62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34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65492"/>
            <a:ext cx="2057400" cy="5962307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65493"/>
            <a:ext cx="6019800" cy="59623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2EF8-8E00-429F-AA98-93659A9B51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3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7271" y="1627425"/>
            <a:ext cx="7640929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402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881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8399" y="1841500"/>
            <a:ext cx="6515101" cy="3390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8611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56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896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1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520700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2663B4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00DB-D788-487A-8852-1090A12676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899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9078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blipFill dpi="0" rotWithShape="1">
          <a:blip r:embed="rId2">
            <a:alphaModFix amt="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pic>
        <p:nvPicPr>
          <p:cNvPr id="3" name="Image 8" descr="fond_titre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9" t="13089" r="20146" b="21875"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/>
          <p:nvPr userDrawn="1"/>
        </p:nvSpPr>
        <p:spPr>
          <a:xfrm>
            <a:off x="1460500" y="2120900"/>
            <a:ext cx="5994400" cy="22225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59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63282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91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5954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D9B4-3E53-4077-86A5-99D1E7FD4F1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1401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D388-EA57-428A-9285-E1C5C3C7D88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83939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D9BE-36E3-4E25-A604-FAEE2DB7EA2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19043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C798-18B4-42FB-BD74-4DA244B149C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324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68BE-8468-4BA9-84FB-A7CCCC0AF04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43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000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000" b="1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093DE29-A09E-457A-9AC4-A777026927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453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3E2C-BF94-47C4-A0F7-00B0FD65818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040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90EDC-608E-4B95-8A87-46FD56BCA3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6157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6574-30D0-48ED-BEB8-317CE2F9AED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7353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88BA-8385-4D8D-AE59-D6BA7CA166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25493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EC65-4940-4EA4-B1A8-73DAC4D3A2B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3648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60F8-2216-40AD-BF69-2508D3C71A3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00802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9B0B-BDCC-4B3E-A2C3-9FACF116DFC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7260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A44D-35AF-42D8-B535-5B6C70BEB0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4319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8399" y="1841500"/>
            <a:ext cx="6515101" cy="3390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605235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AF23-EE3F-4FD3-AE1C-78BBAD5379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96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520700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2663B4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6318-B599-4681-9177-93FC0E2394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0758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FA00-96C2-4F7C-94BF-D54CC48256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5684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4D07-3782-46B0-AAAE-7C3C5B2FBB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5685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6407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blipFill dpi="0" rotWithShape="1">
          <a:blip r:embed="rId2">
            <a:alphaModFix amt="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pic>
        <p:nvPicPr>
          <p:cNvPr id="3" name="Image 8" descr="fond_titre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9" t="13089" r="20146" b="21875"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/>
          <p:nvPr userDrawn="1"/>
        </p:nvSpPr>
        <p:spPr>
          <a:xfrm>
            <a:off x="1460500" y="2120900"/>
            <a:ext cx="5994400" cy="22225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196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2B50-F2A8-4005-8FE2-CFBC8219C6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8824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B52F-5081-4CC5-9D93-DCECB2A9C5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7750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BAB-42CD-412D-92D9-7F273E20DD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2223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7E0-5F7C-4913-B519-4B47D2C4248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8747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60EC-8077-40D8-A12E-D2524D8BFE5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01155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8A80-B402-485F-A6CD-A9507491245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56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520700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2663B4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7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EAEA-034B-485A-B7FB-4324550610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0267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F08A5-1C16-4982-B26D-6E35E6B19C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3379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68DA-B5FC-43C0-AA65-FFA91D11CD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1465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90BA-E850-424E-AF02-483D68EA387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07725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89FD4-55EC-4B13-8007-CEB041FB21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880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C4B7-EB35-4EB4-A44B-8ACFDACD7BD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96304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CF3FA-6288-4CCD-B6B5-B9DEC31E33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8546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6A63-4968-4BD4-85BD-ABE06604A9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7008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7D05-9FEF-4BFA-B212-A5F066E8246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2562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6FB4-05C4-4BF6-AC6A-8F73E6A402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02257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5AA5A-B74E-4EA0-A7EB-BF334A60BAB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2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520700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2663B4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000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534400" y="-139700"/>
            <a:ext cx="609600" cy="711200"/>
          </a:xfrm>
        </p:spPr>
        <p:txBody>
          <a:bodyPr/>
          <a:lstStyle>
            <a:lvl1pPr algn="r">
              <a:defRPr sz="4400" b="1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E8B2B4FF-02FC-42C2-B4EB-130242FB4E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7549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8399" y="1841500"/>
            <a:ext cx="6515101" cy="3390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599231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A098-2319-4110-9B15-A8E8EDD5C8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1747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32CE4-DC9C-4CE0-9951-F607493494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7726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D116-8F85-4E7B-9138-8DE24DCF6BF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1007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033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blipFill dpi="0" rotWithShape="1">
          <a:blip r:embed="rId2">
            <a:alphaModFix amt="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pic>
        <p:nvPicPr>
          <p:cNvPr id="3" name="Image 8" descr="fond_titre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9" t="13089" r="20146" b="21875"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/>
          <p:nvPr userDrawn="1"/>
        </p:nvSpPr>
        <p:spPr>
          <a:xfrm>
            <a:off x="1460500" y="2120900"/>
            <a:ext cx="5994400" cy="22225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434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9A32-7627-4961-96A7-E9FD8D9F0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2975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CACB-392D-4A2D-9C99-D2AB245B34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0840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61C8-144D-448A-8119-7C3F27A6CE8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1139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008063"/>
            <a:ext cx="4289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7500" y="82550"/>
            <a:ext cx="15319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9791"/>
            <a:ext cx="77724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1937"/>
            <a:ext cx="64008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EE9B-3B4B-FA4C-A80D-5BB5E5798D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1544638" y="171450"/>
            <a:ext cx="6054725" cy="4016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cxnSp>
        <p:nvCxnSpPr>
          <p:cNvPr id="13" name="Connecteur droit 12"/>
          <p:cNvCxnSpPr>
            <a:stCxn id="2" idx="1"/>
          </p:cNvCxnSpPr>
          <p:nvPr/>
        </p:nvCxnSpPr>
        <p:spPr>
          <a:xfrm flipH="1" flipV="1">
            <a:off x="1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8458200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4983-56AF-4153-8248-D41EDAB5B1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7140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0" y="3800475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346200"/>
            <a:ext cx="31178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7500" y="82550"/>
            <a:ext cx="15827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6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4588"/>
            <a:ext cx="77724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3" y="169863"/>
            <a:ext cx="5667375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space réservé du pied de page 3"/>
          <p:cNvSpPr txBox="1">
            <a:spLocks noGrp="1"/>
          </p:cNvSpPr>
          <p:nvPr userDrawn="1"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 smtClean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41969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1969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7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A545-6D73-4A61-B253-CA5D477228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585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pied de page 3"/>
          <p:cNvSpPr txBox="1">
            <a:spLocks noGrp="1"/>
          </p:cNvSpPr>
          <p:nvPr userDrawn="1"/>
        </p:nvSpPr>
        <p:spPr bwMode="auto">
          <a:xfrm>
            <a:off x="3335338" y="15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baseline="0" dirty="0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</a:t>
            </a:r>
            <a:r>
              <a:rPr lang="fr-FR" sz="1000" b="1" baseline="0" dirty="0">
                <a:solidFill>
                  <a:srgbClr val="FFFFFF"/>
                </a:solidFill>
                <a:latin typeface="Verdana" charset="0"/>
                <a:cs typeface="Arial" charset="0"/>
              </a:rPr>
              <a:t>DE LA PARTIE</a:t>
            </a:r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4" y="782638"/>
            <a:ext cx="1827843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8391525" y="449537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008063"/>
            <a:ext cx="4289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7500" y="82550"/>
            <a:ext cx="15319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9791"/>
            <a:ext cx="77724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1937"/>
            <a:ext cx="64008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52FA-C54C-44B4-A271-9E4AD8C2F13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1544638" y="171450"/>
            <a:ext cx="6054725" cy="4016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cxnSp>
        <p:nvCxnSpPr>
          <p:cNvPr id="13" name="Connecteur droit 12"/>
          <p:cNvCxnSpPr>
            <a:stCxn id="2" idx="1"/>
          </p:cNvCxnSpPr>
          <p:nvPr/>
        </p:nvCxnSpPr>
        <p:spPr>
          <a:xfrm flipH="1" flipV="1">
            <a:off x="1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8458200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0" y="3800475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346200"/>
            <a:ext cx="31178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7500" y="82550"/>
            <a:ext cx="15827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6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4588"/>
            <a:ext cx="77724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3" y="169863"/>
            <a:ext cx="5667375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DE29-A09E-457A-9AC4-A7770269274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00DB-D788-487A-8852-1090A12676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6EF9-15FF-4853-BA64-607FB370ADA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41969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1969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6318-B599-4681-9177-93FC0E2394E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EAEA-034B-485A-B7FB-4324550610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2B4FF-02FC-42C2-B4EB-130242FB4E9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8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3" descr="fond_diapos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774700"/>
            <a:ext cx="8229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7429500" y="309563"/>
            <a:ext cx="1104900" cy="261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238500" y="0"/>
            <a:ext cx="2781300" cy="504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534400" y="309563"/>
            <a:ext cx="454025" cy="261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AFB1A5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0ACF5724-4E12-427A-86BF-42514C2005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61" r:id="rId1"/>
    <p:sldLayoutId id="2147487362" r:id="rId2"/>
    <p:sldLayoutId id="2147487321" r:id="rId3"/>
    <p:sldLayoutId id="2147487363" r:id="rId4"/>
    <p:sldLayoutId id="2147487322" r:id="rId5"/>
    <p:sldLayoutId id="2147487323" r:id="rId6"/>
    <p:sldLayoutId id="2147487364" r:id="rId7"/>
    <p:sldLayoutId id="2147487324" r:id="rId8"/>
    <p:sldLayoutId id="2147487325" r:id="rId9"/>
    <p:sldLayoutId id="2147487326" r:id="rId10"/>
    <p:sldLayoutId id="2147487327" r:id="rId11"/>
    <p:sldLayoutId id="2147487328" r:id="rId1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400" b="1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80000"/>
        <a:buAutoNum type="circleNumDbPlain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Wingdings" pitchFamily="2" charset="2"/>
        <a:buChar char="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 pitchFamily="34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Arial" pitchFamily="34" charset="0"/>
        <a:buChar char="»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6" descr="fond_diapos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41400" y="1008063"/>
            <a:ext cx="754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02513" y="0"/>
            <a:ext cx="1741487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92475" y="0"/>
            <a:ext cx="4110038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52650" y="6721475"/>
            <a:ext cx="48260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5FFD19ED-C780-4312-B054-B2B5B30BB6F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05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41400" y="1981200"/>
            <a:ext cx="75438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65" r:id="rId1"/>
    <p:sldLayoutId id="2147487366" r:id="rId2"/>
    <p:sldLayoutId id="2147487367" r:id="rId3"/>
    <p:sldLayoutId id="2147487368" r:id="rId4"/>
    <p:sldLayoutId id="2147487369" r:id="rId5"/>
    <p:sldLayoutId id="2147487370" r:id="rId6"/>
    <p:sldLayoutId id="2147487371" r:id="rId7"/>
    <p:sldLayoutId id="2147487372" r:id="rId8"/>
    <p:sldLayoutId id="2147487373" r:id="rId9"/>
    <p:sldLayoutId id="2147487374" r:id="rId10"/>
    <p:sldLayoutId id="2147487375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400" b="1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AutoNum type="circleNumDbPlain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pitchFamily="2" charset="2"/>
        <a:buChar char="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573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Lucida Grande"/>
        <a:buChar char="●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Arial" pitchFamily="34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er 8"/>
          <p:cNvGrpSpPr>
            <a:grpSpLocks/>
          </p:cNvGrpSpPr>
          <p:nvPr userDrawn="1"/>
        </p:nvGrpSpPr>
        <p:grpSpPr bwMode="auto">
          <a:xfrm>
            <a:off x="0" y="0"/>
            <a:ext cx="9144000" cy="6875463"/>
            <a:chOff x="1" y="0"/>
            <a:chExt cx="9144000" cy="6876000"/>
          </a:xfrm>
        </p:grpSpPr>
        <p:pic>
          <p:nvPicPr>
            <p:cNvPr id="3078" name="Image 6" descr="fond_titre.gif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9" t="13089" r="20146" b="21875"/>
            <a:stretch>
              <a:fillRect/>
            </a:stretch>
          </p:blipFill>
          <p:spPr bwMode="auto">
            <a:xfrm>
              <a:off x="1" y="0"/>
              <a:ext cx="9144000" cy="68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 userDrawn="1"/>
          </p:nvSpPr>
          <p:spPr>
            <a:xfrm>
              <a:off x="1460501" y="2121066"/>
              <a:ext cx="5994400" cy="22226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307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14400" y="16367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307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92163" y="3176588"/>
            <a:ext cx="7894637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pic>
        <p:nvPicPr>
          <p:cNvPr id="3077" name="Imag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5614988"/>
            <a:ext cx="3036887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329" r:id="rId1"/>
    <p:sldLayoutId id="2147487376" r:id="rId2"/>
    <p:sldLayoutId id="2147487377" r:id="rId3"/>
    <p:sldLayoutId id="2147487378" r:id="rId4"/>
    <p:sldLayoutId id="2147487379" r:id="rId5"/>
    <p:sldLayoutId id="2147487330" r:id="rId6"/>
    <p:sldLayoutId id="2147487331" r:id="rId7"/>
    <p:sldLayoutId id="2147487380" r:id="rId8"/>
    <p:sldLayoutId id="2147487381" r:id="rId9"/>
    <p:sldLayoutId id="2147487382" r:id="rId10"/>
    <p:sldLayoutId id="2147487332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6" descr="fond_diapos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02513" y="0"/>
            <a:ext cx="1741487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92475" y="0"/>
            <a:ext cx="4110038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52650" y="6721475"/>
            <a:ext cx="48260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ED793E58-1B3E-4F31-85FD-BBF5B68490D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33" r:id="rId1"/>
    <p:sldLayoutId id="2147487334" r:id="rId2"/>
    <p:sldLayoutId id="2147487335" r:id="rId3"/>
    <p:sldLayoutId id="2147487336" r:id="rId4"/>
    <p:sldLayoutId id="2147487337" r:id="rId5"/>
    <p:sldLayoutId id="2147487338" r:id="rId6"/>
    <p:sldLayoutId id="2147487339" r:id="rId7"/>
    <p:sldLayoutId id="2147487340" r:id="rId8"/>
    <p:sldLayoutId id="2147487341" r:id="rId9"/>
    <p:sldLayoutId id="2147487342" r:id="rId10"/>
    <p:sldLayoutId id="2147487343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8"/>
          <p:cNvGrpSpPr>
            <a:grpSpLocks/>
          </p:cNvGrpSpPr>
          <p:nvPr/>
        </p:nvGrpSpPr>
        <p:grpSpPr bwMode="auto">
          <a:xfrm>
            <a:off x="0" y="0"/>
            <a:ext cx="9144000" cy="6875463"/>
            <a:chOff x="1" y="0"/>
            <a:chExt cx="9144000" cy="6876000"/>
          </a:xfrm>
        </p:grpSpPr>
        <p:pic>
          <p:nvPicPr>
            <p:cNvPr id="5128" name="Image 6" descr="fond_titre.gif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9" t="13089" r="20146" b="21875"/>
            <a:stretch>
              <a:fillRect/>
            </a:stretch>
          </p:blipFill>
          <p:spPr bwMode="auto">
            <a:xfrm>
              <a:off x="1" y="0"/>
              <a:ext cx="9144000" cy="68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 userDrawn="1"/>
          </p:nvSpPr>
          <p:spPr>
            <a:xfrm>
              <a:off x="1460501" y="2121066"/>
              <a:ext cx="5994400" cy="22226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512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5124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780651-F2F0-4A91-AD0B-29CA7A8F8A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44" r:id="rId1"/>
    <p:sldLayoutId id="2147487383" r:id="rId2"/>
    <p:sldLayoutId id="2147487384" r:id="rId3"/>
    <p:sldLayoutId id="2147487385" r:id="rId4"/>
    <p:sldLayoutId id="2147487386" r:id="rId5"/>
    <p:sldLayoutId id="2147487345" r:id="rId6"/>
    <p:sldLayoutId id="2147487387" r:id="rId7"/>
    <p:sldLayoutId id="2147487388" r:id="rId8"/>
    <p:sldLayoutId id="2147487389" r:id="rId9"/>
    <p:sldLayoutId id="2147487390" r:id="rId10"/>
    <p:sldLayoutId id="2147487346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6" descr="fond_diapos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614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02513" y="0"/>
            <a:ext cx="1741487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92475" y="0"/>
            <a:ext cx="4110038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52650" y="6721475"/>
            <a:ext cx="48260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352013F-A04C-487C-998A-86574E8D2E4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47" r:id="rId1"/>
    <p:sldLayoutId id="2147487348" r:id="rId2"/>
    <p:sldLayoutId id="2147487349" r:id="rId3"/>
    <p:sldLayoutId id="2147487350" r:id="rId4"/>
    <p:sldLayoutId id="2147487351" r:id="rId5"/>
    <p:sldLayoutId id="2147487352" r:id="rId6"/>
    <p:sldLayoutId id="2147487353" r:id="rId7"/>
    <p:sldLayoutId id="2147487354" r:id="rId8"/>
    <p:sldLayoutId id="2147487355" r:id="rId9"/>
    <p:sldLayoutId id="2147487356" r:id="rId10"/>
    <p:sldLayoutId id="2147487357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er 8"/>
          <p:cNvGrpSpPr>
            <a:grpSpLocks/>
          </p:cNvGrpSpPr>
          <p:nvPr/>
        </p:nvGrpSpPr>
        <p:grpSpPr bwMode="auto">
          <a:xfrm>
            <a:off x="0" y="0"/>
            <a:ext cx="9144000" cy="6875463"/>
            <a:chOff x="1" y="0"/>
            <a:chExt cx="9144000" cy="6876000"/>
          </a:xfrm>
        </p:grpSpPr>
        <p:pic>
          <p:nvPicPr>
            <p:cNvPr id="7176" name="Image 6" descr="fond_titre.gif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9" t="13089" r="20146" b="21875"/>
            <a:stretch>
              <a:fillRect/>
            </a:stretch>
          </p:blipFill>
          <p:spPr bwMode="auto">
            <a:xfrm>
              <a:off x="1" y="0"/>
              <a:ext cx="9144000" cy="68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 userDrawn="1"/>
          </p:nvSpPr>
          <p:spPr>
            <a:xfrm>
              <a:off x="1460501" y="2121066"/>
              <a:ext cx="5994400" cy="22226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717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717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91D295-F4E1-4E8C-BBAD-B6DFF58C02E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58" r:id="rId1"/>
    <p:sldLayoutId id="2147487391" r:id="rId2"/>
    <p:sldLayoutId id="2147487392" r:id="rId3"/>
    <p:sldLayoutId id="2147487393" r:id="rId4"/>
    <p:sldLayoutId id="2147487394" r:id="rId5"/>
    <p:sldLayoutId id="2147487359" r:id="rId6"/>
    <p:sldLayoutId id="2147487395" r:id="rId7"/>
    <p:sldLayoutId id="2147487396" r:id="rId8"/>
    <p:sldLayoutId id="2147487397" r:id="rId9"/>
    <p:sldLayoutId id="2147487398" r:id="rId10"/>
    <p:sldLayoutId id="2147487360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663B4"/>
          </a:solidFill>
          <a:latin typeface="Verdana"/>
          <a:ea typeface="Verdana" pitchFamily="34" charset="0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2663B4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 rot="5400000">
            <a:off x="-2121875" y="3028528"/>
            <a:ext cx="5915300" cy="1343086"/>
            <a:chOff x="3353" y="7829"/>
            <a:chExt cx="5198" cy="1180"/>
          </a:xfrm>
          <a:solidFill>
            <a:srgbClr val="E7E8E8"/>
          </a:solidFill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21934" y="1600200"/>
            <a:ext cx="73648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</a:t>
            </a:r>
            <a:r>
              <a:rPr lang="fr-FR" dirty="0" smtClean="0"/>
              <a:t>masque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941513" y="171450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6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262938" y="244475"/>
            <a:ext cx="250825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463"/>
            <a:ext cx="13255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164513" y="300038"/>
            <a:ext cx="454025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ACF5724-4E12-427A-86BF-42514C20053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391525" y="-195263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842963"/>
            <a:ext cx="822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950406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er 8"/>
          <p:cNvGrpSpPr>
            <a:grpSpLocks/>
          </p:cNvGrpSpPr>
          <p:nvPr userDrawn="1"/>
        </p:nvGrpSpPr>
        <p:grpSpPr bwMode="auto">
          <a:xfrm>
            <a:off x="0" y="0"/>
            <a:ext cx="9144000" cy="6875463"/>
            <a:chOff x="1" y="0"/>
            <a:chExt cx="9144000" cy="6876000"/>
          </a:xfrm>
        </p:grpSpPr>
        <p:pic>
          <p:nvPicPr>
            <p:cNvPr id="16" name="Image 6" descr="fond_titre.gif"/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9" t="13089" r="20146" b="21875"/>
            <a:stretch>
              <a:fillRect/>
            </a:stretch>
          </p:blipFill>
          <p:spPr bwMode="auto">
            <a:xfrm>
              <a:off x="1" y="0"/>
              <a:ext cx="9144000" cy="68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 userDrawn="1"/>
          </p:nvSpPr>
          <p:spPr>
            <a:xfrm>
              <a:off x="1460501" y="2121066"/>
              <a:ext cx="5994400" cy="22226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20" name="Image 9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5614988"/>
            <a:ext cx="3036887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400" r:id="rId1"/>
    <p:sldLayoutId id="2147487401" r:id="rId2"/>
    <p:sldLayoutId id="2147487402" r:id="rId3"/>
    <p:sldLayoutId id="2147487403" r:id="rId4"/>
    <p:sldLayoutId id="2147487404" r:id="rId5"/>
    <p:sldLayoutId id="2147487405" r:id="rId6"/>
    <p:sldLayoutId id="2147487406" r:id="rId7"/>
    <p:sldLayoutId id="2147487407" r:id="rId8"/>
    <p:sldLayoutId id="2147487408" r:id="rId9"/>
    <p:sldLayoutId id="2147487409" r:id="rId10"/>
    <p:sldLayoutId id="2147487410" r:id="rId11"/>
    <p:sldLayoutId id="2147487411" r:id="rId12"/>
    <p:sldLayoutId id="214748741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 rot="5400000">
            <a:off x="-2121875" y="3028528"/>
            <a:ext cx="5915300" cy="1343086"/>
            <a:chOff x="3353" y="7829"/>
            <a:chExt cx="5198" cy="1180"/>
          </a:xfrm>
          <a:solidFill>
            <a:srgbClr val="E7E8E8"/>
          </a:solidFill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21934" y="1600200"/>
            <a:ext cx="73648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</a:t>
            </a:r>
            <a:r>
              <a:rPr lang="fr-FR" dirty="0" smtClean="0"/>
              <a:t>masque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941513" y="171450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6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262938" y="244475"/>
            <a:ext cx="250825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463"/>
            <a:ext cx="13255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164513" y="300038"/>
            <a:ext cx="454025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ACF5724-4E12-427A-86BF-42514C20053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391525" y="-195263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842963"/>
            <a:ext cx="822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950406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14" r:id="rId1"/>
    <p:sldLayoutId id="2147487415" r:id="rId2"/>
    <p:sldLayoutId id="2147487416" r:id="rId3"/>
    <p:sldLayoutId id="2147487417" r:id="rId4"/>
    <p:sldLayoutId id="2147487418" r:id="rId5"/>
    <p:sldLayoutId id="2147487419" r:id="rId6"/>
    <p:sldLayoutId id="2147487420" r:id="rId7"/>
    <p:sldLayoutId id="2147487421" r:id="rId8"/>
    <p:sldLayoutId id="2147487422" r:id="rId9"/>
    <p:sldLayoutId id="2147487423" r:id="rId10"/>
    <p:sldLayoutId id="2147487424" r:id="rId11"/>
    <p:sldLayoutId id="2147487425" r:id="rId12"/>
    <p:sldLayoutId id="2147487426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ZoneTexte 1"/>
          <p:cNvSpPr txBox="1">
            <a:spLocks noChangeArrowheads="1"/>
          </p:cNvSpPr>
          <p:nvPr/>
        </p:nvSpPr>
        <p:spPr bwMode="auto">
          <a:xfrm>
            <a:off x="1247775" y="6000750"/>
            <a:ext cx="17530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fr-FR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Lundi 16 avril 2018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rendez-vous de carrière des enseignants du second degré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93DE29-A09E-457A-9AC4-A7770269274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NOUVEAU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texte vertical 6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		</a:t>
            </a:r>
          </a:p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	1/ Introduction</a:t>
            </a:r>
            <a:br>
              <a:rPr lang="fr-FR" altLang="fr-FR" dirty="0" smtClean="0">
                <a:latin typeface="Verdana" pitchFamily="34" charset="0"/>
                <a:cs typeface="Verdana" pitchFamily="34" charset="0"/>
              </a:rPr>
            </a:br>
            <a:endParaRPr lang="fr-FR" altLang="fr-FR" dirty="0" smtClean="0">
              <a:latin typeface="Verdana" pitchFamily="34" charset="0"/>
              <a:cs typeface="Verdana" pitchFamily="34" charset="0"/>
            </a:endParaRPr>
          </a:p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	2/ Le RV de carrière pour les enseignants du second degré affectés </a:t>
            </a:r>
            <a:br>
              <a:rPr lang="fr-FR" altLang="fr-FR" dirty="0" smtClean="0">
                <a:latin typeface="Verdana" pitchFamily="34" charset="0"/>
                <a:cs typeface="Verdana" pitchFamily="34" charset="0"/>
              </a:rPr>
            </a:br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dans le supérieur</a:t>
            </a:r>
            <a:br>
              <a:rPr lang="fr-FR" altLang="fr-FR" dirty="0" smtClean="0">
                <a:latin typeface="Verdana" pitchFamily="34" charset="0"/>
                <a:cs typeface="Verdana" pitchFamily="34" charset="0"/>
              </a:rPr>
            </a:br>
            <a:endParaRPr lang="fr-FR" altLang="fr-FR" dirty="0" smtClean="0">
              <a:latin typeface="Verdana" pitchFamily="34" charset="0"/>
              <a:cs typeface="Verdana" pitchFamily="34" charset="0"/>
            </a:endParaRPr>
          </a:p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	3/ 3 volets</a:t>
            </a:r>
            <a:br>
              <a:rPr lang="fr-FR" altLang="fr-FR" dirty="0" smtClean="0">
                <a:latin typeface="Verdana" pitchFamily="34" charset="0"/>
                <a:cs typeface="Verdana" pitchFamily="34" charset="0"/>
              </a:rPr>
            </a:br>
            <a:endParaRPr lang="fr-FR" altLang="fr-FR" dirty="0" smtClean="0">
              <a:latin typeface="Verdana" pitchFamily="34" charset="0"/>
              <a:cs typeface="Verdana" pitchFamily="34" charset="0"/>
            </a:endParaRPr>
          </a:p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	4/ Modèles de compte-rendu 5A et 5B</a:t>
            </a:r>
            <a:r>
              <a:rPr lang="fr-FR" altLang="fr-FR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/>
            </a:r>
            <a:br>
              <a:rPr lang="fr-FR" altLang="fr-FR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</a:br>
            <a:endParaRPr lang="fr-FR" altLang="fr-FR" dirty="0" smtClean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	5/ Conclusion</a:t>
            </a:r>
          </a:p>
          <a:p>
            <a:endParaRPr lang="fr-FR" altLang="fr-FR" dirty="0" smtClean="0">
              <a:latin typeface="Verdana" pitchFamily="34" charset="0"/>
              <a:cs typeface="Verdana" pitchFamily="34" charset="0"/>
            </a:endParaRPr>
          </a:p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48131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SOMMAIRE</a:t>
            </a:r>
          </a:p>
        </p:txBody>
      </p:sp>
      <p:sp>
        <p:nvSpPr>
          <p:cNvPr id="48133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8134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5707E78-548E-432B-937A-9E796B672248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238250"/>
            <a:ext cx="8229600" cy="5314950"/>
          </a:xfrm>
        </p:spPr>
        <p:txBody>
          <a:bodyPr vert="horz"/>
          <a:lstStyle/>
          <a:p>
            <a:pPr>
              <a:buFontTx/>
              <a:buChar char="-"/>
              <a:defRPr/>
            </a:pPr>
            <a:r>
              <a:rPr lang="fr-FR" sz="1800" dirty="0" smtClean="0">
                <a:latin typeface="Verdana" pitchFamily="34" charset="0"/>
                <a:cs typeface="Verdana" pitchFamily="34" charset="0"/>
              </a:rPr>
              <a:t> Pourquoi le rendez-vous de carrière?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/>
            </a:r>
            <a:br>
              <a:rPr lang="fr-FR" dirty="0" smtClean="0">
                <a:latin typeface="Verdana" pitchFamily="34" charset="0"/>
                <a:cs typeface="Verdana" pitchFamily="34" charset="0"/>
              </a:rPr>
            </a:br>
            <a:endParaRPr lang="fr-FR" sz="900" dirty="0" smtClean="0">
              <a:latin typeface="Verdana" pitchFamily="34" charset="0"/>
              <a:cs typeface="Verdana" pitchFamily="34" charset="0"/>
            </a:endParaRP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Dans le cadre du PPCR (protocole Parcours Professionnels, Carrières et Rémunérations)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Pour remplacer le système de notation administrative ainsi que les trois cadences d’avancement antérieures (ancienneté petit choix, grand choix),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Pour porter un regard sur une période de vie professionnelle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Pour bénéficier d’un gain d’un an sur la durée d’échelon ou pour déterminer le moment du passage à la hors-classe</a:t>
            </a:r>
          </a:p>
          <a:p>
            <a:pPr marL="714375" lvl="1" indent="-257175" algn="just">
              <a:buFontTx/>
              <a:buChar char="-"/>
              <a:defRPr/>
            </a:pPr>
            <a:endParaRPr lang="fr-FR" sz="1600" dirty="0" smtClean="0">
              <a:latin typeface="Verdana" pitchFamily="34" charset="0"/>
              <a:cs typeface="Verdana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1800" dirty="0" smtClean="0">
                <a:latin typeface="Verdana" pitchFamily="34" charset="0"/>
                <a:cs typeface="Verdana" pitchFamily="34" charset="0"/>
              </a:rPr>
              <a:t> Qui est concerné à AMU ?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/>
            </a:r>
            <a:br>
              <a:rPr lang="fr-FR" dirty="0" smtClean="0">
                <a:latin typeface="Verdana" pitchFamily="34" charset="0"/>
                <a:cs typeface="Verdana" pitchFamily="34" charset="0"/>
              </a:rPr>
            </a:br>
            <a:endParaRPr lang="fr-FR" sz="900" dirty="0" smtClean="0">
              <a:latin typeface="Verdana" pitchFamily="34" charset="0"/>
              <a:cs typeface="Verdana" pitchFamily="34" charset="0"/>
            </a:endParaRPr>
          </a:p>
          <a:p>
            <a:pPr marL="714375" lvl="1" indent="-257175" algn="just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Tous les personnels enseignants du second degré :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Professeurs agrégés, 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Professeurs certifiés,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Professeurs de lycée professionnel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Professeurs d’EPS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Professeurs des écoles</a:t>
            </a:r>
          </a:p>
          <a:p>
            <a:pPr marL="714375" lvl="1" indent="-257175" algn="just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Les évaluateurs (directeur de composante ou directeur de département)</a:t>
            </a: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1/ Introduction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238250"/>
            <a:ext cx="8229600" cy="5314950"/>
          </a:xfrm>
        </p:spPr>
        <p:txBody>
          <a:bodyPr vert="horz"/>
          <a:lstStyle/>
          <a:p>
            <a:pPr algn="just">
              <a:defRPr/>
            </a:pPr>
            <a:endParaRPr lang="fr-FR" dirty="0" smtClean="0">
              <a:latin typeface="Verdana" pitchFamily="34" charset="0"/>
              <a:cs typeface="Verdana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1800" dirty="0" smtClean="0">
                <a:latin typeface="Verdana" pitchFamily="34" charset="0"/>
                <a:cs typeface="Verdana" pitchFamily="34" charset="0"/>
              </a:rPr>
              <a:t> Quand ?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/>
            </a:r>
            <a:br>
              <a:rPr lang="fr-FR" dirty="0" smtClean="0">
                <a:latin typeface="Verdana" pitchFamily="34" charset="0"/>
                <a:cs typeface="Verdana" pitchFamily="34" charset="0"/>
              </a:rPr>
            </a:br>
            <a:endParaRPr lang="fr-FR" sz="900" dirty="0" smtClean="0">
              <a:latin typeface="Verdana" pitchFamily="34" charset="0"/>
              <a:cs typeface="Verdana" pitchFamily="34" charset="0"/>
            </a:endParaRPr>
          </a:p>
          <a:p>
            <a:pPr marL="714375" lvl="1" indent="-257175" algn="just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En moyenne tous les 7 ans dans la carrière, soit :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Au 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cours de la 2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année du 6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échelon de la classe normale,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Entre le 18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et le 30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mois du 8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échelon de la CN,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Au cours de la 2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année dans le 9</a:t>
            </a:r>
            <a:r>
              <a:rPr lang="fr-FR" sz="1600" baseline="30000" dirty="0" smtClean="0">
                <a:latin typeface="Verdana" pitchFamily="34" charset="0"/>
                <a:cs typeface="Verdana" pitchFamily="34" charset="0"/>
              </a:rPr>
              <a:t>ème</a:t>
            </a:r>
            <a:r>
              <a:rPr lang="fr-FR" sz="1600" dirty="0" smtClean="0">
                <a:latin typeface="Verdana" pitchFamily="34" charset="0"/>
                <a:cs typeface="Verdana" pitchFamily="34" charset="0"/>
              </a:rPr>
              <a:t> échelon de la CN, avant de prétendre à la hors-classe (HC)</a:t>
            </a: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endParaRPr lang="fr-FR" sz="1600" dirty="0" smtClean="0">
              <a:latin typeface="Verdana" pitchFamily="34" charset="0"/>
              <a:cs typeface="Verdana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1800" dirty="0" smtClean="0">
                <a:latin typeface="Verdana" pitchFamily="34" charset="0"/>
                <a:cs typeface="Verdana" pitchFamily="34" charset="0"/>
              </a:rPr>
              <a:t> Comment ?</a:t>
            </a:r>
          </a:p>
          <a:p>
            <a:pPr lvl="1">
              <a:buFontTx/>
              <a:buChar char="-"/>
              <a:defRPr/>
            </a:pPr>
            <a:r>
              <a:rPr lang="fr-FR" dirty="0" smtClean="0">
                <a:latin typeface="Verdana" pitchFamily="34" charset="0"/>
                <a:cs typeface="Verdana" pitchFamily="34" charset="0"/>
              </a:rPr>
              <a:t>L’agent prépare en amont son rendez-vous de carrière</a:t>
            </a:r>
          </a:p>
          <a:p>
            <a:pPr lvl="2">
              <a:buFontTx/>
              <a:buChar char="-"/>
              <a:defRPr/>
            </a:pPr>
            <a:r>
              <a:rPr lang="fr-FR" dirty="0" smtClean="0">
                <a:latin typeface="Verdana" pitchFamily="34" charset="0"/>
                <a:cs typeface="Verdana" pitchFamily="34" charset="0"/>
              </a:rPr>
              <a:t>En se référant aux guides disponibles</a:t>
            </a:r>
          </a:p>
          <a:p>
            <a:pPr lvl="2">
              <a:buFontTx/>
              <a:buChar char="-"/>
              <a:defRPr/>
            </a:pPr>
            <a:r>
              <a:rPr lang="fr-FR" dirty="0" smtClean="0">
                <a:latin typeface="Verdana" pitchFamily="34" charset="0"/>
                <a:cs typeface="Verdana" pitchFamily="34" charset="0"/>
              </a:rPr>
              <a:t>En s’appuyant sur son CV enrichi sur I-Prof</a:t>
            </a:r>
          </a:p>
          <a:p>
            <a:pPr lvl="1">
              <a:buFontTx/>
              <a:buChar char="-"/>
              <a:defRPr/>
            </a:pPr>
            <a:r>
              <a:rPr lang="fr-FR" dirty="0" smtClean="0">
                <a:latin typeface="Verdana" pitchFamily="34" charset="0"/>
                <a:cs typeface="Verdana" pitchFamily="34" charset="0"/>
              </a:rPr>
              <a:t>L’évaluateur </a:t>
            </a:r>
            <a:r>
              <a:rPr lang="fr-FR" dirty="0">
                <a:latin typeface="Verdana" pitchFamily="34" charset="0"/>
                <a:cs typeface="Verdana" pitchFamily="34" charset="0"/>
              </a:rPr>
              <a:t>prépare en amont 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>le </a:t>
            </a:r>
            <a:r>
              <a:rPr lang="fr-FR" dirty="0">
                <a:latin typeface="Verdana" pitchFamily="34" charset="0"/>
                <a:cs typeface="Verdana" pitchFamily="34" charset="0"/>
              </a:rPr>
              <a:t>rendez-vous de 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>carrière de l’enseignant</a:t>
            </a:r>
            <a:endParaRPr lang="fr-FR" dirty="0">
              <a:latin typeface="Verdana" pitchFamily="34" charset="0"/>
              <a:cs typeface="Verdana" pitchFamily="34" charset="0"/>
            </a:endParaRPr>
          </a:p>
          <a:p>
            <a:pPr lvl="2">
              <a:buFontTx/>
              <a:buChar char="-"/>
              <a:defRPr/>
            </a:pPr>
            <a:r>
              <a:rPr lang="fr-FR" dirty="0">
                <a:latin typeface="Verdana" pitchFamily="34" charset="0"/>
                <a:cs typeface="Verdana" pitchFamily="34" charset="0"/>
              </a:rPr>
              <a:t>En se référant aux guides disponibles</a:t>
            </a:r>
          </a:p>
          <a:p>
            <a:pPr lvl="2">
              <a:buFontTx/>
              <a:buChar char="-"/>
              <a:defRPr/>
            </a:pPr>
            <a:r>
              <a:rPr lang="fr-FR" dirty="0">
                <a:latin typeface="Verdana" pitchFamily="34" charset="0"/>
                <a:cs typeface="Verdana" pitchFamily="34" charset="0"/>
              </a:rPr>
              <a:t>En s’appuyant sur 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>le </a:t>
            </a:r>
            <a:r>
              <a:rPr lang="fr-FR" dirty="0">
                <a:latin typeface="Verdana" pitchFamily="34" charset="0"/>
                <a:cs typeface="Verdana" pitchFamily="34" charset="0"/>
              </a:rPr>
              <a:t>CV </a:t>
            </a:r>
            <a:r>
              <a:rPr lang="fr-FR" dirty="0" smtClean="0">
                <a:latin typeface="Verdana" pitchFamily="34" charset="0"/>
                <a:cs typeface="Verdana" pitchFamily="34" charset="0"/>
              </a:rPr>
              <a:t>de l’enseignant</a:t>
            </a:r>
          </a:p>
          <a:p>
            <a:pPr lvl="2">
              <a:buFontTx/>
              <a:buChar char="-"/>
              <a:defRPr/>
            </a:pPr>
            <a:r>
              <a:rPr lang="fr-FR" dirty="0" smtClean="0">
                <a:latin typeface="Verdana" pitchFamily="34" charset="0"/>
                <a:cs typeface="Verdana" pitchFamily="34" charset="0"/>
              </a:rPr>
              <a:t>En fixant un rendez-vous à l’avance et en s’assurant des bonnes conditions de déroulement de l’entretien (lieu neutre, téléphone débranché, tête à tête, éléments objectifs)</a:t>
            </a:r>
            <a:endParaRPr lang="fr-FR" dirty="0">
              <a:latin typeface="Verdana" pitchFamily="34" charset="0"/>
              <a:cs typeface="Verdana" pitchFamily="34" charset="0"/>
            </a:endParaRPr>
          </a:p>
          <a:p>
            <a:pPr marL="914400" lvl="2" indent="0">
              <a:buNone/>
              <a:defRPr/>
            </a:pPr>
            <a:endParaRPr lang="fr-FR" sz="900" dirty="0" smtClean="0">
              <a:latin typeface="Verdana" pitchFamily="34" charset="0"/>
              <a:cs typeface="Verdana" pitchFamily="34" charset="0"/>
            </a:endParaRPr>
          </a:p>
          <a:p>
            <a:pPr marL="1000125" lvl="2" indent="-257175" algn="just">
              <a:buFont typeface="Wingdings" panose="05000000000000000000" pitchFamily="2" charset="2"/>
              <a:buChar char="Ø"/>
              <a:defRPr/>
            </a:pPr>
            <a:endParaRPr lang="fr-FR" sz="1600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1/ Introduction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653870"/>
            <a:ext cx="8229600" cy="4899329"/>
          </a:xfrm>
        </p:spPr>
        <p:txBody>
          <a:bodyPr vert="horz"/>
          <a:lstStyle/>
          <a:p>
            <a:pPr algn="just">
              <a:defRPr/>
            </a:pPr>
            <a:endParaRPr lang="fr-FR" dirty="0" smtClean="0">
              <a:latin typeface="Verdana" pitchFamily="34" charset="0"/>
              <a:cs typeface="Verdana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1800" dirty="0" smtClean="0">
                <a:latin typeface="Verdana" pitchFamily="34" charset="0"/>
                <a:cs typeface="Verdana" pitchFamily="34" charset="0"/>
              </a:rPr>
              <a:t> Pour eux, le rendez-vous de carrière consiste en un seul entretien avec l’autorité auprès de laquelle l’enseignant exerce ses fonctions ou auprès du supérieur hiérarchique direct.</a:t>
            </a:r>
          </a:p>
          <a:p>
            <a:pPr>
              <a:buFontTx/>
              <a:buChar char="-"/>
              <a:defRPr/>
            </a:pPr>
            <a:endParaRPr lang="fr-FR" sz="1800" dirty="0" smtClean="0">
              <a:latin typeface="Verdana" pitchFamily="34" charset="0"/>
              <a:cs typeface="Verdana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1800" dirty="0" smtClean="0">
                <a:latin typeface="Verdana" pitchFamily="34" charset="0"/>
                <a:cs typeface="Verdana" pitchFamily="34" charset="0"/>
              </a:rPr>
              <a:t> A AMU, l’évaluateur a été laissé au choix de l’organisation de chaque composante :</a:t>
            </a:r>
          </a:p>
          <a:p>
            <a:pPr lvl="1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Soit le directeur de composante</a:t>
            </a:r>
          </a:p>
          <a:p>
            <a:pPr lvl="1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Soit le directeur de département (NB si l’enseignant est directeur de département, c’est le directeur de composante qui fera le RV de carrière)</a:t>
            </a:r>
          </a:p>
          <a:p>
            <a:pPr lvl="1">
              <a:buFontTx/>
              <a:buChar char="-"/>
              <a:defRPr/>
            </a:pPr>
            <a:endParaRPr lang="fr-FR" sz="1600" dirty="0">
              <a:latin typeface="Verdana" pitchFamily="34" charset="0"/>
              <a:cs typeface="Verdana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1800" dirty="0">
                <a:latin typeface="Verdana" pitchFamily="34" charset="0"/>
                <a:cs typeface="Verdana" pitchFamily="34" charset="0"/>
              </a:rPr>
              <a:t> </a:t>
            </a:r>
            <a:r>
              <a:rPr lang="fr-FR" sz="1800" dirty="0" smtClean="0">
                <a:latin typeface="Verdana" pitchFamily="34" charset="0"/>
                <a:cs typeface="Verdana" pitchFamily="34" charset="0"/>
              </a:rPr>
              <a:t>Deux modèles de compte-rendu de rendez-vous de carrière sont disponibles </a:t>
            </a:r>
            <a:r>
              <a:rPr lang="fr-FR" sz="1800" dirty="0">
                <a:latin typeface="Verdana" pitchFamily="34" charset="0"/>
                <a:cs typeface="Verdana" pitchFamily="34" charset="0"/>
              </a:rPr>
              <a:t>:</a:t>
            </a:r>
          </a:p>
          <a:p>
            <a:pPr lvl="1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Modèle 5A pour les enseignants et situation d’enseignement</a:t>
            </a:r>
          </a:p>
          <a:p>
            <a:pPr lvl="1">
              <a:buFontTx/>
              <a:buChar char="-"/>
              <a:defRPr/>
            </a:pPr>
            <a:r>
              <a:rPr lang="fr-FR" sz="1600" dirty="0" smtClean="0">
                <a:latin typeface="Verdana" pitchFamily="34" charset="0"/>
                <a:cs typeface="Verdana" pitchFamily="34" charset="0"/>
              </a:rPr>
              <a:t>Modèle 5B pour les enseignants exerçant des fonctions autres que d’enseignement</a:t>
            </a:r>
            <a:endParaRPr lang="fr-FR" sz="1600" dirty="0">
              <a:latin typeface="Verdana" pitchFamily="34" charset="0"/>
              <a:cs typeface="Verdana" pitchFamily="34" charset="0"/>
            </a:endParaRPr>
          </a:p>
          <a:p>
            <a:pPr lvl="1">
              <a:buFontTx/>
              <a:buChar char="-"/>
              <a:defRPr/>
            </a:pPr>
            <a:endParaRPr lang="fr-FR" sz="1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2/ les enseignants du 2</a:t>
            </a:r>
            <a:r>
              <a:rPr lang="fr-FR" altLang="fr-FR" baseline="30000" dirty="0" smtClean="0">
                <a:latin typeface="Verdana" pitchFamily="34" charset="0"/>
                <a:cs typeface="Verdana" pitchFamily="34" charset="0"/>
              </a:rPr>
              <a:t>nd</a:t>
            </a:r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 degré affectés dans l’enseignement supérieur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614115"/>
            <a:ext cx="8229600" cy="5169232"/>
          </a:xfrm>
        </p:spPr>
        <p:txBody>
          <a:bodyPr vert="horz"/>
          <a:lstStyle/>
          <a:p>
            <a:pPr algn="just">
              <a:defRPr/>
            </a:pPr>
            <a:r>
              <a:rPr lang="fr-FR" sz="1800" b="1" dirty="0" smtClean="0"/>
              <a:t>I -­ Le parcours professionnel</a:t>
            </a:r>
          </a:p>
          <a:p>
            <a:r>
              <a:rPr lang="fr-FR" sz="1800" dirty="0" smtClean="0"/>
              <a:t>Postes </a:t>
            </a:r>
            <a:r>
              <a:rPr lang="fr-FR" sz="1800" dirty="0" smtClean="0"/>
              <a:t>occupés avant l’accès au corps : (données disponibles dans i-­prof)</a:t>
            </a:r>
          </a:p>
          <a:p>
            <a:r>
              <a:rPr lang="fr-FR" sz="1800" dirty="0" smtClean="0"/>
              <a:t>Postes occupés depuis l’accès au corps : (données disponibles dans i-­prof)</a:t>
            </a:r>
          </a:p>
          <a:p>
            <a:r>
              <a:rPr lang="fr-FR" sz="1800" dirty="0" smtClean="0"/>
              <a:t>Fonctions et missions particulières exercées</a:t>
            </a:r>
            <a:endParaRPr lang="fr-FR" sz="1800" b="1" dirty="0" smtClean="0">
              <a:latin typeface="Verdana" pitchFamily="34" charset="0"/>
              <a:cs typeface="Verdana" pitchFamily="34" charset="0"/>
            </a:endParaRPr>
          </a:p>
          <a:p>
            <a:pPr algn="just">
              <a:defRPr/>
            </a:pPr>
            <a:endParaRPr lang="fr-FR" sz="1800" dirty="0" smtClean="0">
              <a:latin typeface="Verdana" pitchFamily="34" charset="0"/>
              <a:cs typeface="Verdana" pitchFamily="34" charset="0"/>
            </a:endParaRPr>
          </a:p>
          <a:p>
            <a:pPr algn="just">
              <a:defRPr/>
            </a:pPr>
            <a:r>
              <a:rPr lang="fr-FR" sz="1800" b="1" dirty="0" smtClean="0"/>
              <a:t>II -­ Compétences mises en </a:t>
            </a:r>
            <a:r>
              <a:rPr lang="fr-FR" sz="1800" b="1" dirty="0" smtClean="0"/>
              <a:t>œuvre </a:t>
            </a:r>
            <a:r>
              <a:rPr lang="fr-FR" sz="1800" b="1" dirty="0" smtClean="0"/>
              <a:t>dans le cadre de son parcours professionnel</a:t>
            </a:r>
            <a:endParaRPr lang="fr-FR" sz="1800" dirty="0" smtClean="0">
              <a:latin typeface="Verdana" pitchFamily="34" charset="0"/>
              <a:cs typeface="Verdana" pitchFamily="34" charset="0"/>
            </a:endParaRPr>
          </a:p>
          <a:p>
            <a:pPr algn="just">
              <a:defRPr/>
            </a:pPr>
            <a:r>
              <a:rPr lang="fr-FR" sz="1800" dirty="0" smtClean="0"/>
              <a:t>1 -­ L’agent dans son environnement professionnel propre</a:t>
            </a:r>
            <a:endParaRPr lang="fr-FR" sz="1800" dirty="0" smtClean="0">
              <a:latin typeface="Verdana" pitchFamily="34" charset="0"/>
              <a:cs typeface="Verdana" pitchFamily="34" charset="0"/>
            </a:endParaRPr>
          </a:p>
          <a:p>
            <a:pPr algn="just">
              <a:defRPr/>
            </a:pPr>
            <a:r>
              <a:rPr lang="fr-FR" sz="1800" dirty="0" smtClean="0"/>
              <a:t>2 -­ L’agent inscrit dans une dimension collective</a:t>
            </a:r>
            <a:endParaRPr lang="fr-FR" sz="1800" dirty="0" smtClean="0">
              <a:latin typeface="Verdana" pitchFamily="34" charset="0"/>
              <a:cs typeface="Verdana" pitchFamily="34" charset="0"/>
            </a:endParaRPr>
          </a:p>
          <a:p>
            <a:r>
              <a:rPr lang="fr-FR" sz="1800" dirty="0" smtClean="0"/>
              <a:t>3 -­ L’agent et son engagement dans une démarche individuelle et collective</a:t>
            </a:r>
          </a:p>
          <a:p>
            <a:r>
              <a:rPr lang="fr-FR" sz="1800" dirty="0" smtClean="0"/>
              <a:t>de développement professionnel</a:t>
            </a:r>
          </a:p>
          <a:p>
            <a:endParaRPr lang="fr-FR" sz="1800" dirty="0" smtClean="0">
              <a:latin typeface="Verdana" pitchFamily="34" charset="0"/>
              <a:cs typeface="Verdana" pitchFamily="34" charset="0"/>
            </a:endParaRPr>
          </a:p>
          <a:p>
            <a:pPr algn="just">
              <a:defRPr/>
            </a:pPr>
            <a:r>
              <a:rPr lang="fr-FR" sz="1800" b="1" dirty="0" smtClean="0"/>
              <a:t>III -­ Souhait(s) d’évolution professionnelle, de diversification des fonctions</a:t>
            </a:r>
            <a:endParaRPr lang="fr-FR" sz="1800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>
                <a:latin typeface="Verdana" pitchFamily="34" charset="0"/>
                <a:cs typeface="Verdana" pitchFamily="34" charset="0"/>
              </a:rPr>
              <a:t>3</a:t>
            </a:r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/ Déroulement du RV de carrière : pour l’agent, en trois volets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468397"/>
            <a:ext cx="8229600" cy="5314950"/>
          </a:xfrm>
        </p:spPr>
        <p:txBody>
          <a:bodyPr vert="horz"/>
          <a:lstStyle/>
          <a:p>
            <a:pPr algn="just">
              <a:defRPr/>
            </a:pPr>
            <a:endParaRPr lang="fr-FR" sz="1800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4/ Déroulement du RV de carrière : le modèle de compte-rendu (grille 5A)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34" y="2033586"/>
            <a:ext cx="8267865" cy="457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468397"/>
            <a:ext cx="8229600" cy="5314950"/>
          </a:xfrm>
        </p:spPr>
        <p:txBody>
          <a:bodyPr vert="horz"/>
          <a:lstStyle/>
          <a:p>
            <a:pPr algn="just">
              <a:defRPr/>
            </a:pPr>
            <a:endParaRPr lang="fr-FR" sz="1800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4/ Déroulement du RV de carrière : le modèle de compte-rendu (grille 5B)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68397"/>
            <a:ext cx="8229600" cy="523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68396"/>
            <a:ext cx="8150230" cy="4923159"/>
          </a:xfrm>
          <a:prstGeom prst="rect">
            <a:avLst/>
          </a:prstGeom>
        </p:spPr>
      </p:pic>
      <p:sp>
        <p:nvSpPr>
          <p:cNvPr id="49154" name="Espace réservé du texte vertical 1"/>
          <p:cNvSpPr>
            <a:spLocks noGrp="1"/>
          </p:cNvSpPr>
          <p:nvPr>
            <p:ph type="body" orient="vert" idx="1"/>
          </p:nvPr>
        </p:nvSpPr>
        <p:spPr>
          <a:xfrm>
            <a:off x="457200" y="1468397"/>
            <a:ext cx="8229600" cy="5314950"/>
          </a:xfrm>
        </p:spPr>
        <p:txBody>
          <a:bodyPr vert="horz"/>
          <a:lstStyle/>
          <a:p>
            <a:pPr algn="just">
              <a:defRPr/>
            </a:pPr>
            <a:endParaRPr lang="fr-FR" sz="1800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155" name="Titr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20700"/>
          </a:xfrm>
        </p:spPr>
        <p:txBody>
          <a:bodyPr/>
          <a:lstStyle/>
          <a:p>
            <a:r>
              <a:rPr lang="fr-FR" altLang="fr-FR" dirty="0" smtClean="0">
                <a:latin typeface="Verdana" pitchFamily="34" charset="0"/>
                <a:cs typeface="Verdana" pitchFamily="34" charset="0"/>
              </a:rPr>
              <a:t>4/ Déroulement du RV de carrière : le modèle de compte-rendu (partie commune)</a:t>
            </a:r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NOUVEAU</a:t>
            </a:r>
          </a:p>
        </p:txBody>
      </p:sp>
      <p:sp>
        <p:nvSpPr>
          <p:cNvPr id="49158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2ABDA1-1B12-4ACE-8BE4-B3798D82915A}" type="slidenum">
              <a:rPr lang="fr-FR" altLang="fr-FR" smtClean="0">
                <a:solidFill>
                  <a:srgbClr val="AFB1A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altLang="fr-FR" smtClean="0">
              <a:solidFill>
                <a:srgbClr val="AFB1A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AMU_isa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onception personnalisée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Conception personnalisée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hèmeAMU2018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1_ThèmeAMU2018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ppt_AMU_isa.thmx</Template>
  <TotalTime>5209</TotalTime>
  <Words>332</Words>
  <Application>Microsoft Office PowerPoint</Application>
  <PresentationFormat>Affichage à l'écran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9</vt:i4>
      </vt:variant>
      <vt:variant>
        <vt:lpstr>Titres des diapositives</vt:lpstr>
      </vt:variant>
      <vt:variant>
        <vt:i4>9</vt:i4>
      </vt:variant>
    </vt:vector>
  </HeadingPairs>
  <TitlesOfParts>
    <vt:vector size="24" baseType="lpstr">
      <vt:lpstr>ＭＳ Ｐゴシック</vt:lpstr>
      <vt:lpstr>Arial</vt:lpstr>
      <vt:lpstr>Calibri</vt:lpstr>
      <vt:lpstr>Lucida Grande</vt:lpstr>
      <vt:lpstr>Verdana</vt:lpstr>
      <vt:lpstr>Wingdings</vt:lpstr>
      <vt:lpstr>ppt_AMU_isa</vt:lpstr>
      <vt:lpstr>Conception personnalisée</vt:lpstr>
      <vt:lpstr>1_Thème Office</vt:lpstr>
      <vt:lpstr>1_Conception personnalisée</vt:lpstr>
      <vt:lpstr>2_Thème Office</vt:lpstr>
      <vt:lpstr>2_Conception personnalisée</vt:lpstr>
      <vt:lpstr>3_Thème Office</vt:lpstr>
      <vt:lpstr>ThèmeAMU2018</vt:lpstr>
      <vt:lpstr>1_ThèmeAMU2018</vt:lpstr>
      <vt:lpstr>Le rendez-vous de carrière des enseignants du second degré</vt:lpstr>
      <vt:lpstr>SOMMAIRE</vt:lpstr>
      <vt:lpstr>1/ Introduction</vt:lpstr>
      <vt:lpstr>1/ Introduction</vt:lpstr>
      <vt:lpstr>2/ les enseignants du 2nd degré affectés dans l’enseignement supérieur</vt:lpstr>
      <vt:lpstr>3/ Déroulement du RV de carrière : pour l’agent, en trois volets</vt:lpstr>
      <vt:lpstr>4/ Déroulement du RV de carrière : le modèle de compte-rendu (grille 5A)</vt:lpstr>
      <vt:lpstr>4/ Déroulement du RV de carrière : le modèle de compte-rendu (grille 5B)</vt:lpstr>
      <vt:lpstr>4/ Déroulement du RV de carrière : le modèle de compte-rendu (partie commune)</vt:lpstr>
    </vt:vector>
  </TitlesOfParts>
  <Company>Université de la Méditerranée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Roulet</dc:creator>
  <cp:lastModifiedBy>CAILLE Bertrand</cp:lastModifiedBy>
  <cp:revision>413</cp:revision>
  <cp:lastPrinted>2018-04-16T11:34:22Z</cp:lastPrinted>
  <dcterms:created xsi:type="dcterms:W3CDTF">2012-01-10T08:01:10Z</dcterms:created>
  <dcterms:modified xsi:type="dcterms:W3CDTF">2018-04-18T14:21:14Z</dcterms:modified>
</cp:coreProperties>
</file>