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796088"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2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Rectangle 1"/>
          <p:cNvSpPr/>
          <p:nvPr/>
        </p:nvSpPr>
        <p:spPr>
          <a:xfrm>
            <a:off x="0" y="0"/>
            <a:ext cx="6796800" cy="9925200"/>
          </a:xfrm>
          <a:prstGeom prst="rect">
            <a:avLst/>
          </a:prstGeom>
          <a:solidFill>
            <a:srgbClr val="FFFFFF"/>
          </a:solidFill>
          <a:ln>
            <a:noFill/>
          </a:ln>
        </p:spPr>
      </p:sp>
      <p:sp>
        <p:nvSpPr>
          <p:cNvPr id="215" name="PlaceHolder 2"/>
          <p:cNvSpPr>
            <a:spLocks noGrp="1"/>
          </p:cNvSpPr>
          <p:nvPr>
            <p:ph type="hdr"/>
          </p:nvPr>
        </p:nvSpPr>
        <p:spPr>
          <a:xfrm>
            <a:off x="0" y="0"/>
            <a:ext cx="2946240" cy="496800"/>
          </a:xfrm>
          <a:prstGeom prst="rect">
            <a:avLst/>
          </a:prstGeom>
        </p:spPr>
        <p:txBody>
          <a:bodyPr>
            <a:noAutofit/>
          </a:bodyPr>
          <a:lstStyle/>
          <a:p>
            <a:endParaRPr lang="fr-FR" sz="2400" b="0" strike="noStrike" spc="-1">
              <a:latin typeface="Times New Roman"/>
            </a:endParaRPr>
          </a:p>
        </p:txBody>
      </p:sp>
      <p:sp>
        <p:nvSpPr>
          <p:cNvPr id="216" name="PlaceHolder 3"/>
          <p:cNvSpPr>
            <a:spLocks noGrp="1"/>
          </p:cNvSpPr>
          <p:nvPr>
            <p:ph type="dt"/>
          </p:nvPr>
        </p:nvSpPr>
        <p:spPr>
          <a:xfrm>
            <a:off x="3849840" y="0"/>
            <a:ext cx="2946240" cy="496800"/>
          </a:xfrm>
          <a:prstGeom prst="rect">
            <a:avLst/>
          </a:prstGeom>
        </p:spPr>
        <p:txBody>
          <a:bodyPr>
            <a:noAutofit/>
          </a:bodyPr>
          <a:lstStyle/>
          <a:p>
            <a:pPr marL="216000" indent="-216000" algn="r">
              <a:buClr>
                <a:srgbClr val="000000"/>
              </a:buClr>
              <a:buSzPct val="45000"/>
              <a:buFont typeface="Wingdings" charset="2"/>
              <a:buChar char=""/>
            </a:pPr>
            <a:fld id="{558497E2-B394-4FA7-8348-E179308BB1BB}" type="datetime">
              <a:rPr lang="fr-FR" sz="1200" b="0" strike="noStrike" spc="-1">
                <a:latin typeface="Times New Roman"/>
              </a:rPr>
              <a:t>22/06/2020</a:t>
            </a:fld>
            <a:endParaRPr lang="fr-FR" sz="1200" b="0" strike="noStrike" spc="-1">
              <a:latin typeface="Times New Roman"/>
            </a:endParaRPr>
          </a:p>
        </p:txBody>
      </p:sp>
      <p:sp>
        <p:nvSpPr>
          <p:cNvPr id="217" name="PlaceHolder 4"/>
          <p:cNvSpPr>
            <a:spLocks noGrp="1" noRot="1" noChangeAspect="1"/>
          </p:cNvSpPr>
          <p:nvPr>
            <p:ph type="sldImg"/>
          </p:nvPr>
        </p:nvSpPr>
        <p:spPr>
          <a:xfrm>
            <a:off x="917280" y="744120"/>
            <a:ext cx="4962600" cy="3722760"/>
          </a:xfrm>
          <a:prstGeom prst="rect">
            <a:avLst/>
          </a:prstGeom>
        </p:spPr>
        <p:txBody>
          <a:bodyPr lIns="0" tIns="0" rIns="0" bIns="0" anchor="ctr">
            <a:noAutofit/>
          </a:bodyPr>
          <a:lstStyle/>
          <a:p>
            <a:r>
              <a:rPr lang="fr-FR" sz="2200" b="0" strike="noStrike" spc="-1">
                <a:solidFill>
                  <a:srgbClr val="003855"/>
                </a:solidFill>
                <a:latin typeface="Arial"/>
              </a:rPr>
              <a:t>Cliquez pour déplacer la diapo</a:t>
            </a:r>
          </a:p>
        </p:txBody>
      </p:sp>
      <p:sp>
        <p:nvSpPr>
          <p:cNvPr id="218" name="PlaceHolder 5"/>
          <p:cNvSpPr>
            <a:spLocks noGrp="1"/>
          </p:cNvSpPr>
          <p:nvPr>
            <p:ph type="body"/>
          </p:nvPr>
        </p:nvSpPr>
        <p:spPr>
          <a:xfrm>
            <a:off x="679320" y="4714560"/>
            <a:ext cx="5438880" cy="4467240"/>
          </a:xfrm>
          <a:prstGeom prst="rect">
            <a:avLst/>
          </a:prstGeom>
        </p:spPr>
        <p:txBody>
          <a:bodyPr lIns="0" tIns="0" rIns="0" bIns="0">
            <a:noAutofit/>
          </a:bodyPr>
          <a:lstStyle/>
          <a:p>
            <a:r>
              <a:rPr lang="fr-FR" sz="1200" b="0" strike="noStrike" spc="-1">
                <a:solidFill>
                  <a:srgbClr val="000000"/>
                </a:solidFill>
                <a:latin typeface="Arial"/>
              </a:rPr>
              <a:t>Cliquez pour modifier le format des notes</a:t>
            </a:r>
          </a:p>
        </p:txBody>
      </p:sp>
      <p:sp>
        <p:nvSpPr>
          <p:cNvPr id="219" name="PlaceHolder 6"/>
          <p:cNvSpPr>
            <a:spLocks noGrp="1"/>
          </p:cNvSpPr>
          <p:nvPr>
            <p:ph type="ftr"/>
          </p:nvPr>
        </p:nvSpPr>
        <p:spPr>
          <a:xfrm>
            <a:off x="0" y="9427680"/>
            <a:ext cx="2946240" cy="497160"/>
          </a:xfrm>
          <a:prstGeom prst="rect">
            <a:avLst/>
          </a:prstGeom>
        </p:spPr>
        <p:txBody>
          <a:bodyPr anchor="b">
            <a:noAutofit/>
          </a:bodyPr>
          <a:lstStyle/>
          <a:p>
            <a:endParaRPr lang="fr-FR" sz="2400" b="0" strike="noStrike" spc="-1">
              <a:latin typeface="Times New Roman"/>
            </a:endParaRPr>
          </a:p>
        </p:txBody>
      </p:sp>
      <p:sp>
        <p:nvSpPr>
          <p:cNvPr id="220" name="PlaceHolder 7"/>
          <p:cNvSpPr>
            <a:spLocks noGrp="1"/>
          </p:cNvSpPr>
          <p:nvPr>
            <p:ph type="sldNum"/>
          </p:nvPr>
        </p:nvSpPr>
        <p:spPr>
          <a:xfrm>
            <a:off x="3849840" y="9427680"/>
            <a:ext cx="2946240" cy="497160"/>
          </a:xfrm>
          <a:prstGeom prst="rect">
            <a:avLst/>
          </a:prstGeom>
        </p:spPr>
        <p:txBody>
          <a:bodyPr anchor="b">
            <a:noAutofit/>
          </a:bodyPr>
          <a:lstStyle/>
          <a:p>
            <a:pPr marL="216000" indent="-216000" algn="r">
              <a:buClr>
                <a:srgbClr val="000000"/>
              </a:buClr>
              <a:buSzPct val="45000"/>
              <a:buFont typeface="Wingdings" charset="2"/>
              <a:buChar char=""/>
            </a:pPr>
            <a:fld id="{600D86BF-8016-45F0-8B30-07A5244E0D4A}" type="slidenum">
              <a:rPr lang="fr-FR" sz="1200" b="0" strike="noStrike" spc="-1">
                <a:latin typeface="Times New Roman"/>
              </a:r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3849840" y="0"/>
            <a:ext cx="2946240" cy="496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oAutofit/>
          </a:bodyPr>
          <a:lstStyle/>
          <a:p>
            <a:pPr algn="r"/>
            <a:fld id="{B306D2FC-8296-4912-B724-ED6C07483513}" type="datetime">
              <a:rPr lang="fr-FR" sz="1200" b="0" strike="noStrike" spc="-1">
                <a:solidFill>
                  <a:srgbClr val="453255"/>
                </a:solidFill>
                <a:latin typeface="Arial"/>
              </a:rPr>
              <a:t>22/06/2020</a:t>
            </a:fld>
            <a:endParaRPr lang="fr-FR" sz="1200" b="0" strike="noStrike" spc="-1">
              <a:solidFill>
                <a:srgbClr val="453255"/>
              </a:solidFill>
              <a:latin typeface="Arial"/>
            </a:endParaRPr>
          </a:p>
        </p:txBody>
      </p:sp>
      <p:sp>
        <p:nvSpPr>
          <p:cNvPr id="431" name="CustomShape 2"/>
          <p:cNvSpPr/>
          <p:nvPr/>
        </p:nvSpPr>
        <p:spPr>
          <a:xfrm>
            <a:off x="3849840" y="9428040"/>
            <a:ext cx="2946240" cy="49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noAutofit/>
          </a:bodyPr>
          <a:lstStyle/>
          <a:p>
            <a:pPr algn="r"/>
            <a:fld id="{111D4A23-E5FF-4ECA-8D65-58A62E7AF786}" type="slidenum">
              <a:rPr lang="fr-FR" sz="1200" b="0" strike="noStrike" spc="-1">
                <a:solidFill>
                  <a:srgbClr val="453255"/>
                </a:solidFill>
                <a:latin typeface="Arial"/>
              </a:rPr>
              <a:t>1</a:t>
            </a:fld>
            <a:endParaRPr lang="fr-FR" sz="1200" b="0" strike="noStrike" spc="-1">
              <a:solidFill>
                <a:srgbClr val="453255"/>
              </a:solidFill>
              <a:latin typeface="Arial"/>
            </a:endParaRPr>
          </a:p>
        </p:txBody>
      </p:sp>
      <p:sp>
        <p:nvSpPr>
          <p:cNvPr id="432" name="PlaceHolder 3"/>
          <p:cNvSpPr>
            <a:spLocks noGrp="1" noRot="1" noChangeAspect="1"/>
          </p:cNvSpPr>
          <p:nvPr>
            <p:ph type="sldImg"/>
          </p:nvPr>
        </p:nvSpPr>
        <p:spPr>
          <a:xfrm>
            <a:off x="917640" y="744480"/>
            <a:ext cx="4962600" cy="3722760"/>
          </a:xfrm>
          <a:prstGeom prst="rect">
            <a:avLst/>
          </a:prstGeom>
        </p:spPr>
      </p:sp>
      <p:sp>
        <p:nvSpPr>
          <p:cNvPr id="433" name="TextShape 4"/>
          <p:cNvSpPr txBox="1"/>
          <p:nvPr/>
        </p:nvSpPr>
        <p:spPr>
          <a:xfrm>
            <a:off x="679320" y="4714560"/>
            <a:ext cx="5438880" cy="446724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5" name="PlaceHolder 2"/>
          <p:cNvSpPr>
            <a:spLocks noGrp="1"/>
          </p:cNvSpPr>
          <p:nvPr>
            <p:ph type="body"/>
          </p:nvPr>
        </p:nvSpPr>
        <p:spPr>
          <a:xfrm>
            <a:off x="762120" y="205704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6" name="PlaceHolder 3"/>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8"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9"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0"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1" name="PlaceHolder 5"/>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33" name="PlaceHolder 2"/>
          <p:cNvSpPr>
            <a:spLocks noGrp="1"/>
          </p:cNvSpPr>
          <p:nvPr>
            <p:ph type="body"/>
          </p:nvPr>
        </p:nvSpPr>
        <p:spPr>
          <a:xfrm>
            <a:off x="7621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4" name="PlaceHolder 3"/>
          <p:cNvSpPr>
            <a:spLocks noGrp="1"/>
          </p:cNvSpPr>
          <p:nvPr>
            <p:ph type="body"/>
          </p:nvPr>
        </p:nvSpPr>
        <p:spPr>
          <a:xfrm>
            <a:off x="335160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5" name="PlaceHolder 4"/>
          <p:cNvSpPr>
            <a:spLocks noGrp="1"/>
          </p:cNvSpPr>
          <p:nvPr>
            <p:ph type="body"/>
          </p:nvPr>
        </p:nvSpPr>
        <p:spPr>
          <a:xfrm>
            <a:off x="59407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6" name="PlaceHolder 5"/>
          <p:cNvSpPr>
            <a:spLocks noGrp="1"/>
          </p:cNvSpPr>
          <p:nvPr>
            <p:ph type="body"/>
          </p:nvPr>
        </p:nvSpPr>
        <p:spPr>
          <a:xfrm>
            <a:off x="7621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7" name="PlaceHolder 6"/>
          <p:cNvSpPr>
            <a:spLocks noGrp="1"/>
          </p:cNvSpPr>
          <p:nvPr>
            <p:ph type="body"/>
          </p:nvPr>
        </p:nvSpPr>
        <p:spPr>
          <a:xfrm>
            <a:off x="335160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38" name="PlaceHolder 7"/>
          <p:cNvSpPr>
            <a:spLocks noGrp="1"/>
          </p:cNvSpPr>
          <p:nvPr>
            <p:ph type="body"/>
          </p:nvPr>
        </p:nvSpPr>
        <p:spPr>
          <a:xfrm>
            <a:off x="59407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52" name="PlaceHolder 2"/>
          <p:cNvSpPr>
            <a:spLocks noGrp="1"/>
          </p:cNvSpPr>
          <p:nvPr>
            <p:ph type="subTitle"/>
          </p:nvPr>
        </p:nvSpPr>
        <p:spPr>
          <a:xfrm>
            <a:off x="762120" y="2057040"/>
            <a:ext cx="7657920" cy="38545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54" name="PlaceHolder 2"/>
          <p:cNvSpPr>
            <a:spLocks noGrp="1"/>
          </p:cNvSpPr>
          <p:nvPr>
            <p:ph type="body"/>
          </p:nvPr>
        </p:nvSpPr>
        <p:spPr>
          <a:xfrm>
            <a:off x="762120" y="2057040"/>
            <a:ext cx="765792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56"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57"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743040" y="419040"/>
            <a:ext cx="8020080" cy="31219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61"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62"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63"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4" name="PlaceHolder 2"/>
          <p:cNvSpPr>
            <a:spLocks noGrp="1"/>
          </p:cNvSpPr>
          <p:nvPr>
            <p:ph type="subTitle"/>
          </p:nvPr>
        </p:nvSpPr>
        <p:spPr>
          <a:xfrm>
            <a:off x="762120" y="2057040"/>
            <a:ext cx="7657920" cy="38545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65"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66"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67" name="PlaceHolder 4"/>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69"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0"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1" name="PlaceHolder 4"/>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73" name="PlaceHolder 2"/>
          <p:cNvSpPr>
            <a:spLocks noGrp="1"/>
          </p:cNvSpPr>
          <p:nvPr>
            <p:ph type="body"/>
          </p:nvPr>
        </p:nvSpPr>
        <p:spPr>
          <a:xfrm>
            <a:off x="762120" y="205704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4" name="PlaceHolder 3"/>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76"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7"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8"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79" name="PlaceHolder 5"/>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81" name="PlaceHolder 2"/>
          <p:cNvSpPr>
            <a:spLocks noGrp="1"/>
          </p:cNvSpPr>
          <p:nvPr>
            <p:ph type="body"/>
          </p:nvPr>
        </p:nvSpPr>
        <p:spPr>
          <a:xfrm>
            <a:off x="7621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82" name="PlaceHolder 3"/>
          <p:cNvSpPr>
            <a:spLocks noGrp="1"/>
          </p:cNvSpPr>
          <p:nvPr>
            <p:ph type="body"/>
          </p:nvPr>
        </p:nvSpPr>
        <p:spPr>
          <a:xfrm>
            <a:off x="335160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83" name="PlaceHolder 4"/>
          <p:cNvSpPr>
            <a:spLocks noGrp="1"/>
          </p:cNvSpPr>
          <p:nvPr>
            <p:ph type="body"/>
          </p:nvPr>
        </p:nvSpPr>
        <p:spPr>
          <a:xfrm>
            <a:off x="59407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84" name="PlaceHolder 5"/>
          <p:cNvSpPr>
            <a:spLocks noGrp="1"/>
          </p:cNvSpPr>
          <p:nvPr>
            <p:ph type="body"/>
          </p:nvPr>
        </p:nvSpPr>
        <p:spPr>
          <a:xfrm>
            <a:off x="7621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85" name="PlaceHolder 6"/>
          <p:cNvSpPr>
            <a:spLocks noGrp="1"/>
          </p:cNvSpPr>
          <p:nvPr>
            <p:ph type="body"/>
          </p:nvPr>
        </p:nvSpPr>
        <p:spPr>
          <a:xfrm>
            <a:off x="335160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86" name="PlaceHolder 7"/>
          <p:cNvSpPr>
            <a:spLocks noGrp="1"/>
          </p:cNvSpPr>
          <p:nvPr>
            <p:ph type="body"/>
          </p:nvPr>
        </p:nvSpPr>
        <p:spPr>
          <a:xfrm>
            <a:off x="59407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94" name="PlaceHolder 2"/>
          <p:cNvSpPr>
            <a:spLocks noGrp="1"/>
          </p:cNvSpPr>
          <p:nvPr>
            <p:ph type="subTitle"/>
          </p:nvPr>
        </p:nvSpPr>
        <p:spPr>
          <a:xfrm>
            <a:off x="762120" y="2057040"/>
            <a:ext cx="7657920" cy="38545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96" name="PlaceHolder 2"/>
          <p:cNvSpPr>
            <a:spLocks noGrp="1"/>
          </p:cNvSpPr>
          <p:nvPr>
            <p:ph type="body"/>
          </p:nvPr>
        </p:nvSpPr>
        <p:spPr>
          <a:xfrm>
            <a:off x="762120" y="2057040"/>
            <a:ext cx="765792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98"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99"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6" name="PlaceHolder 2"/>
          <p:cNvSpPr>
            <a:spLocks noGrp="1"/>
          </p:cNvSpPr>
          <p:nvPr>
            <p:ph type="body"/>
          </p:nvPr>
        </p:nvSpPr>
        <p:spPr>
          <a:xfrm>
            <a:off x="762120" y="2057040"/>
            <a:ext cx="765792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743040" y="419040"/>
            <a:ext cx="8020080" cy="31219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03"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04"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05"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07"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08"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09" name="PlaceHolder 4"/>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11"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12"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13" name="PlaceHolder 4"/>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15" name="PlaceHolder 2"/>
          <p:cNvSpPr>
            <a:spLocks noGrp="1"/>
          </p:cNvSpPr>
          <p:nvPr>
            <p:ph type="body"/>
          </p:nvPr>
        </p:nvSpPr>
        <p:spPr>
          <a:xfrm>
            <a:off x="762120" y="205704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16" name="PlaceHolder 3"/>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18"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19"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0"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1" name="PlaceHolder 5"/>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23" name="PlaceHolder 2"/>
          <p:cNvSpPr>
            <a:spLocks noGrp="1"/>
          </p:cNvSpPr>
          <p:nvPr>
            <p:ph type="body"/>
          </p:nvPr>
        </p:nvSpPr>
        <p:spPr>
          <a:xfrm>
            <a:off x="7621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4" name="PlaceHolder 3"/>
          <p:cNvSpPr>
            <a:spLocks noGrp="1"/>
          </p:cNvSpPr>
          <p:nvPr>
            <p:ph type="body"/>
          </p:nvPr>
        </p:nvSpPr>
        <p:spPr>
          <a:xfrm>
            <a:off x="335160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5" name="PlaceHolder 4"/>
          <p:cNvSpPr>
            <a:spLocks noGrp="1"/>
          </p:cNvSpPr>
          <p:nvPr>
            <p:ph type="body"/>
          </p:nvPr>
        </p:nvSpPr>
        <p:spPr>
          <a:xfrm>
            <a:off x="59407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6" name="PlaceHolder 5"/>
          <p:cNvSpPr>
            <a:spLocks noGrp="1"/>
          </p:cNvSpPr>
          <p:nvPr>
            <p:ph type="body"/>
          </p:nvPr>
        </p:nvSpPr>
        <p:spPr>
          <a:xfrm>
            <a:off x="7621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7" name="PlaceHolder 6"/>
          <p:cNvSpPr>
            <a:spLocks noGrp="1"/>
          </p:cNvSpPr>
          <p:nvPr>
            <p:ph type="body"/>
          </p:nvPr>
        </p:nvSpPr>
        <p:spPr>
          <a:xfrm>
            <a:off x="335160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28" name="PlaceHolder 7"/>
          <p:cNvSpPr>
            <a:spLocks noGrp="1"/>
          </p:cNvSpPr>
          <p:nvPr>
            <p:ph type="body"/>
          </p:nvPr>
        </p:nvSpPr>
        <p:spPr>
          <a:xfrm>
            <a:off x="59407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37" name="PlaceHolder 2"/>
          <p:cNvSpPr>
            <a:spLocks noGrp="1"/>
          </p:cNvSpPr>
          <p:nvPr>
            <p:ph type="subTitle"/>
          </p:nvPr>
        </p:nvSpPr>
        <p:spPr>
          <a:xfrm>
            <a:off x="762120" y="2057040"/>
            <a:ext cx="7657920" cy="38545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39" name="PlaceHolder 2"/>
          <p:cNvSpPr>
            <a:spLocks noGrp="1"/>
          </p:cNvSpPr>
          <p:nvPr>
            <p:ph type="body"/>
          </p:nvPr>
        </p:nvSpPr>
        <p:spPr>
          <a:xfrm>
            <a:off x="762120" y="2057040"/>
            <a:ext cx="765792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8"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9"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41"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42"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743040" y="419040"/>
            <a:ext cx="8020080" cy="31219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46"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47"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48"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50"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1"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2" name="PlaceHolder 4"/>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54"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5"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6" name="PlaceHolder 4"/>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58" name="PlaceHolder 2"/>
          <p:cNvSpPr>
            <a:spLocks noGrp="1"/>
          </p:cNvSpPr>
          <p:nvPr>
            <p:ph type="body"/>
          </p:nvPr>
        </p:nvSpPr>
        <p:spPr>
          <a:xfrm>
            <a:off x="762120" y="205704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9" name="PlaceHolder 3"/>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61"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2"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3"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4" name="PlaceHolder 5"/>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66" name="PlaceHolder 2"/>
          <p:cNvSpPr>
            <a:spLocks noGrp="1"/>
          </p:cNvSpPr>
          <p:nvPr>
            <p:ph type="body"/>
          </p:nvPr>
        </p:nvSpPr>
        <p:spPr>
          <a:xfrm>
            <a:off x="7621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7" name="PlaceHolder 3"/>
          <p:cNvSpPr>
            <a:spLocks noGrp="1"/>
          </p:cNvSpPr>
          <p:nvPr>
            <p:ph type="body"/>
          </p:nvPr>
        </p:nvSpPr>
        <p:spPr>
          <a:xfrm>
            <a:off x="335160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8" name="PlaceHolder 4"/>
          <p:cNvSpPr>
            <a:spLocks noGrp="1"/>
          </p:cNvSpPr>
          <p:nvPr>
            <p:ph type="body"/>
          </p:nvPr>
        </p:nvSpPr>
        <p:spPr>
          <a:xfrm>
            <a:off x="59407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69" name="PlaceHolder 5"/>
          <p:cNvSpPr>
            <a:spLocks noGrp="1"/>
          </p:cNvSpPr>
          <p:nvPr>
            <p:ph type="body"/>
          </p:nvPr>
        </p:nvSpPr>
        <p:spPr>
          <a:xfrm>
            <a:off x="7621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70" name="PlaceHolder 6"/>
          <p:cNvSpPr>
            <a:spLocks noGrp="1"/>
          </p:cNvSpPr>
          <p:nvPr>
            <p:ph type="body"/>
          </p:nvPr>
        </p:nvSpPr>
        <p:spPr>
          <a:xfrm>
            <a:off x="335160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71" name="PlaceHolder 7"/>
          <p:cNvSpPr>
            <a:spLocks noGrp="1"/>
          </p:cNvSpPr>
          <p:nvPr>
            <p:ph type="body"/>
          </p:nvPr>
        </p:nvSpPr>
        <p:spPr>
          <a:xfrm>
            <a:off x="59407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79" name="PlaceHolder 2"/>
          <p:cNvSpPr>
            <a:spLocks noGrp="1"/>
          </p:cNvSpPr>
          <p:nvPr>
            <p:ph type="subTitle"/>
          </p:nvPr>
        </p:nvSpPr>
        <p:spPr>
          <a:xfrm>
            <a:off x="762120" y="2057040"/>
            <a:ext cx="7657920" cy="38545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81" name="PlaceHolder 2"/>
          <p:cNvSpPr>
            <a:spLocks noGrp="1"/>
          </p:cNvSpPr>
          <p:nvPr>
            <p:ph type="body"/>
          </p:nvPr>
        </p:nvSpPr>
        <p:spPr>
          <a:xfrm>
            <a:off x="762120" y="2057040"/>
            <a:ext cx="765792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83"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84"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743040" y="419040"/>
            <a:ext cx="8020080" cy="31219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88"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89"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0"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92"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3"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4" name="PlaceHolder 4"/>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96"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7"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8" name="PlaceHolder 4"/>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00" name="PlaceHolder 2"/>
          <p:cNvSpPr>
            <a:spLocks noGrp="1"/>
          </p:cNvSpPr>
          <p:nvPr>
            <p:ph type="body"/>
          </p:nvPr>
        </p:nvSpPr>
        <p:spPr>
          <a:xfrm>
            <a:off x="762120" y="205704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01" name="PlaceHolder 3"/>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03"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04"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05"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06" name="PlaceHolder 5"/>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43040" y="419040"/>
            <a:ext cx="8020080" cy="3121920"/>
          </a:xfrm>
          <a:prstGeom prst="rect">
            <a:avLst/>
          </a:prstGeom>
        </p:spPr>
        <p:txBody>
          <a:bodyPr lIns="0" tIns="0" rIns="0" bIns="0" anchor="ctr">
            <a:spAutoFit/>
          </a:bodyPr>
          <a:lstStyle/>
          <a:p>
            <a:pPr algn="ctr">
              <a:spcBef>
                <a:spcPts val="1573"/>
              </a:spcBef>
              <a:spcAft>
                <a:spcPts val="448"/>
              </a:spcAft>
            </a:pPr>
            <a:endParaRPr lang="fr-FR" sz="1800" b="1" strike="noStrike" spc="-1">
              <a:solidFill>
                <a:srgbClr val="C49026"/>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08" name="PlaceHolder 2"/>
          <p:cNvSpPr>
            <a:spLocks noGrp="1"/>
          </p:cNvSpPr>
          <p:nvPr>
            <p:ph type="body"/>
          </p:nvPr>
        </p:nvSpPr>
        <p:spPr>
          <a:xfrm>
            <a:off x="7621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09" name="PlaceHolder 3"/>
          <p:cNvSpPr>
            <a:spLocks noGrp="1"/>
          </p:cNvSpPr>
          <p:nvPr>
            <p:ph type="body"/>
          </p:nvPr>
        </p:nvSpPr>
        <p:spPr>
          <a:xfrm>
            <a:off x="335160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10" name="PlaceHolder 4"/>
          <p:cNvSpPr>
            <a:spLocks noGrp="1"/>
          </p:cNvSpPr>
          <p:nvPr>
            <p:ph type="body"/>
          </p:nvPr>
        </p:nvSpPr>
        <p:spPr>
          <a:xfrm>
            <a:off x="5940720" y="205704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11" name="PlaceHolder 5"/>
          <p:cNvSpPr>
            <a:spLocks noGrp="1"/>
          </p:cNvSpPr>
          <p:nvPr>
            <p:ph type="body"/>
          </p:nvPr>
        </p:nvSpPr>
        <p:spPr>
          <a:xfrm>
            <a:off x="7621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12" name="PlaceHolder 6"/>
          <p:cNvSpPr>
            <a:spLocks noGrp="1"/>
          </p:cNvSpPr>
          <p:nvPr>
            <p:ph type="body"/>
          </p:nvPr>
        </p:nvSpPr>
        <p:spPr>
          <a:xfrm>
            <a:off x="335160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13" name="PlaceHolder 7"/>
          <p:cNvSpPr>
            <a:spLocks noGrp="1"/>
          </p:cNvSpPr>
          <p:nvPr>
            <p:ph type="body"/>
          </p:nvPr>
        </p:nvSpPr>
        <p:spPr>
          <a:xfrm>
            <a:off x="5940720" y="4070520"/>
            <a:ext cx="246564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3"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4" name="PlaceHolder 3"/>
          <p:cNvSpPr>
            <a:spLocks noGrp="1"/>
          </p:cNvSpPr>
          <p:nvPr>
            <p:ph type="body"/>
          </p:nvPr>
        </p:nvSpPr>
        <p:spPr>
          <a:xfrm>
            <a:off x="4686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5" name="PlaceHolder 4"/>
          <p:cNvSpPr>
            <a:spLocks noGrp="1"/>
          </p:cNvSpPr>
          <p:nvPr>
            <p:ph type="body"/>
          </p:nvPr>
        </p:nvSpPr>
        <p:spPr>
          <a:xfrm>
            <a:off x="762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17" name="PlaceHolder 2"/>
          <p:cNvSpPr>
            <a:spLocks noGrp="1"/>
          </p:cNvSpPr>
          <p:nvPr>
            <p:ph type="body"/>
          </p:nvPr>
        </p:nvSpPr>
        <p:spPr>
          <a:xfrm>
            <a:off x="762120" y="2057040"/>
            <a:ext cx="3736800" cy="3854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8"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19" name="PlaceHolder 4"/>
          <p:cNvSpPr>
            <a:spLocks noGrp="1"/>
          </p:cNvSpPr>
          <p:nvPr>
            <p:ph type="body"/>
          </p:nvPr>
        </p:nvSpPr>
        <p:spPr>
          <a:xfrm>
            <a:off x="4686120" y="407052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43040" y="419040"/>
            <a:ext cx="8020080" cy="673200"/>
          </a:xfrm>
          <a:prstGeom prst="rect">
            <a:avLst/>
          </a:prstGeom>
        </p:spPr>
        <p:txBody>
          <a:bodyPr lIns="0" tIns="0" rIns="0" bIns="0" anchor="ctr">
            <a:spAutoFit/>
          </a:bodyPr>
          <a:lstStyle/>
          <a:p>
            <a:endParaRPr lang="fr-FR" sz="2200" b="0" strike="noStrike" spc="-1">
              <a:solidFill>
                <a:srgbClr val="003855"/>
              </a:solidFill>
              <a:latin typeface="Arial"/>
            </a:endParaRPr>
          </a:p>
        </p:txBody>
      </p:sp>
      <p:sp>
        <p:nvSpPr>
          <p:cNvPr id="21" name="PlaceHolder 2"/>
          <p:cNvSpPr>
            <a:spLocks noGrp="1"/>
          </p:cNvSpPr>
          <p:nvPr>
            <p:ph type="body"/>
          </p:nvPr>
        </p:nvSpPr>
        <p:spPr>
          <a:xfrm>
            <a:off x="762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2" name="PlaceHolder 3"/>
          <p:cNvSpPr>
            <a:spLocks noGrp="1"/>
          </p:cNvSpPr>
          <p:nvPr>
            <p:ph type="body"/>
          </p:nvPr>
        </p:nvSpPr>
        <p:spPr>
          <a:xfrm>
            <a:off x="4686120" y="2057040"/>
            <a:ext cx="3736800" cy="1838520"/>
          </a:xfrm>
          <a:prstGeom prst="rect">
            <a:avLst/>
          </a:prstGeom>
        </p:spPr>
        <p:txBody>
          <a:bodyPr lIns="0" tIns="0" rIns="0" bIns="0">
            <a:normAutofit/>
          </a:bodyPr>
          <a:lstStyle/>
          <a:p>
            <a:endParaRPr lang="fr-FR" sz="1800" b="1" strike="noStrike" spc="-1">
              <a:solidFill>
                <a:srgbClr val="C49026"/>
              </a:solidFill>
              <a:latin typeface="Arial"/>
            </a:endParaRPr>
          </a:p>
        </p:txBody>
      </p:sp>
      <p:sp>
        <p:nvSpPr>
          <p:cNvPr id="23" name="PlaceHolder 4"/>
          <p:cNvSpPr>
            <a:spLocks noGrp="1"/>
          </p:cNvSpPr>
          <p:nvPr>
            <p:ph type="body"/>
          </p:nvPr>
        </p:nvSpPr>
        <p:spPr>
          <a:xfrm>
            <a:off x="762120" y="4070520"/>
            <a:ext cx="7657920" cy="1838520"/>
          </a:xfrm>
          <a:prstGeom prst="rect">
            <a:avLst/>
          </a:prstGeom>
        </p:spPr>
        <p:txBody>
          <a:bodyPr lIns="0" tIns="0" rIns="0" bIns="0">
            <a:normAutofit/>
          </a:bodyPr>
          <a:lstStyle/>
          <a:p>
            <a:endParaRPr lang="fr-FR" sz="1800" b="1" strike="noStrike" spc="-1">
              <a:solidFill>
                <a:srgbClr val="C49026"/>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743040" y="419040"/>
            <a:ext cx="8020080" cy="673200"/>
          </a:xfrm>
          <a:prstGeom prst="rect">
            <a:avLst/>
          </a:prstGeom>
        </p:spPr>
        <p:txBody>
          <a:bodyPr lIns="0" tIns="0" rIns="0" bIns="0" anchor="ctr">
            <a:noAutofit/>
          </a:bodyPr>
          <a:lstStyle/>
          <a:p>
            <a:r>
              <a:rPr lang="fr-FR" sz="2200" b="0" strike="noStrike" spc="-1">
                <a:solidFill>
                  <a:srgbClr val="003855"/>
                </a:solidFill>
                <a:latin typeface="Arial"/>
              </a:rPr>
              <a:t>Cliquez pour éditer le format du texte-titre</a:t>
            </a:r>
          </a:p>
        </p:txBody>
      </p:sp>
      <p:sp>
        <p:nvSpPr>
          <p:cNvPr id="4" name="PlaceHolder 2"/>
          <p:cNvSpPr>
            <a:spLocks noGrp="1"/>
          </p:cNvSpPr>
          <p:nvPr>
            <p:ph type="body"/>
          </p:nvPr>
        </p:nvSpPr>
        <p:spPr>
          <a:xfrm>
            <a:off x="762120" y="2057040"/>
            <a:ext cx="7657920" cy="3854520"/>
          </a:xfrm>
          <a:prstGeom prst="rect">
            <a:avLst/>
          </a:prstGeom>
        </p:spPr>
        <p:txBody>
          <a:bodyPr lIns="0" tIns="0" rIns="0" bIns="0">
            <a:normAutofit/>
          </a:bodyPr>
          <a:lstStyle/>
          <a:p>
            <a:pPr marL="266400" indent="-266400">
              <a:spcBef>
                <a:spcPts val="1573"/>
              </a:spcBef>
              <a:spcAft>
                <a:spcPts val="448"/>
              </a:spcAft>
              <a:buClr>
                <a:srgbClr val="003855"/>
              </a:buClr>
              <a:buFont typeface="Times"/>
              <a:buChar char="•"/>
            </a:pPr>
            <a:r>
              <a:rPr lang="fr-FR" sz="1800" b="1" strike="noStrike" spc="-1">
                <a:solidFill>
                  <a:srgbClr val="C49026"/>
                </a:solidFill>
                <a:latin typeface="Arial"/>
              </a:rPr>
              <a:t>Cliquez pour éditer le format du plan de texte</a:t>
            </a:r>
          </a:p>
          <a:p>
            <a:pPr marL="268200" lvl="1" indent="189000">
              <a:spcBef>
                <a:spcPts val="374"/>
              </a:spcBef>
              <a:spcAft>
                <a:spcPts val="374"/>
              </a:spcAft>
              <a:buClr>
                <a:srgbClr val="003855"/>
              </a:buClr>
              <a:buFont typeface="Arial"/>
              <a:buChar char="–"/>
            </a:pPr>
            <a:r>
              <a:rPr lang="fr-FR" sz="1500" b="0" strike="noStrike" spc="-1">
                <a:solidFill>
                  <a:srgbClr val="003855"/>
                </a:solidFill>
                <a:latin typeface="Arial"/>
              </a:rPr>
              <a:t>Second niveau de plan</a:t>
            </a:r>
          </a:p>
          <a:p>
            <a:pPr marL="798480" lvl="2" indent="-257400">
              <a:spcBef>
                <a:spcPts val="374"/>
              </a:spcBef>
              <a:spcAft>
                <a:spcPts val="374"/>
              </a:spcAft>
              <a:buClr>
                <a:srgbClr val="C49026"/>
              </a:buClr>
              <a:buFont typeface="Wingdings" charset="2"/>
              <a:buChar char=""/>
            </a:pPr>
            <a:r>
              <a:rPr lang="fr-FR" sz="1500" b="0" strike="noStrike" spc="-1">
                <a:solidFill>
                  <a:srgbClr val="003855"/>
                </a:solidFill>
                <a:latin typeface="Arial"/>
              </a:rPr>
              <a:t>Troisième niveau de plan</a:t>
            </a:r>
          </a:p>
          <a:p>
            <a:pPr marL="809280" lvl="3" indent="-9360">
              <a:spcBef>
                <a:spcPts val="374"/>
              </a:spcBef>
              <a:spcAft>
                <a:spcPts val="374"/>
              </a:spcAft>
              <a:buClr>
                <a:srgbClr val="003855"/>
              </a:buClr>
              <a:buFont typeface="Arial"/>
              <a:buChar char="–"/>
            </a:pPr>
            <a:r>
              <a:rPr lang="fr-FR" sz="1500" b="0" strike="noStrike" spc="-1">
                <a:solidFill>
                  <a:srgbClr val="003855"/>
                </a:solidFill>
                <a:latin typeface="Arial"/>
              </a:rPr>
              <a:t>Quatrième niveau de plan</a:t>
            </a:r>
          </a:p>
          <a:p>
            <a:pPr marL="1314360" lvl="4" indent="-238320">
              <a:spcBef>
                <a:spcPts val="374"/>
              </a:spcBef>
              <a:spcAft>
                <a:spcPts val="374"/>
              </a:spcAft>
              <a:buClr>
                <a:srgbClr val="C49026"/>
              </a:buClr>
              <a:buFont typeface="Times"/>
              <a:buChar char="•"/>
            </a:pPr>
            <a:r>
              <a:rPr lang="fr-FR" sz="1500" b="0" strike="noStrike" spc="-1">
                <a:solidFill>
                  <a:srgbClr val="003855"/>
                </a:solidFill>
                <a:latin typeface="Arial"/>
              </a:rPr>
              <a:t>Cinquième niveau de plan</a:t>
            </a:r>
          </a:p>
          <a:p>
            <a:pPr marL="1314360" lvl="5" indent="-238320">
              <a:spcBef>
                <a:spcPts val="374"/>
              </a:spcBef>
              <a:spcAft>
                <a:spcPts val="374"/>
              </a:spcAft>
              <a:buClr>
                <a:srgbClr val="C49026"/>
              </a:buClr>
              <a:buFont typeface="Times"/>
              <a:buChar char="•"/>
            </a:pPr>
            <a:r>
              <a:rPr lang="fr-FR" sz="1500" b="0" strike="noStrike" spc="-1">
                <a:solidFill>
                  <a:srgbClr val="003855"/>
                </a:solidFill>
                <a:latin typeface="Arial"/>
              </a:rPr>
              <a:t>Sixième niveau de plan</a:t>
            </a:r>
          </a:p>
          <a:p>
            <a:pPr marL="1314360" lvl="6" indent="-238320">
              <a:spcBef>
                <a:spcPts val="374"/>
              </a:spcBef>
              <a:spcAft>
                <a:spcPts val="374"/>
              </a:spcAft>
              <a:buClr>
                <a:srgbClr val="C49026"/>
              </a:buClr>
              <a:buFont typeface="Times"/>
              <a:buChar char="•"/>
            </a:pPr>
            <a:r>
              <a:rPr lang="fr-FR" sz="1500" b="0" strike="noStrike" spc="-1">
                <a:solidFill>
                  <a:srgbClr val="003855"/>
                </a:solidFill>
                <a:latin typeface="Arial"/>
              </a:rPr>
              <a:t>Septième niveau de plan</a:t>
            </a:r>
          </a:p>
        </p:txBody>
      </p:sp>
      <p:sp>
        <p:nvSpPr>
          <p:cNvPr id="2" name="CustomShape 3"/>
          <p:cNvSpPr/>
          <p:nvPr/>
        </p:nvSpPr>
        <p:spPr>
          <a:xfrm>
            <a:off x="8434440" y="6559560"/>
            <a:ext cx="522360" cy="26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fld id="{43C12246-03D0-4B7C-B3B2-EC6BEBA24218}" type="slidenum">
              <a:rPr lang="fr-FR" sz="1000" b="1" strike="noStrike" spc="-1">
                <a:solidFill>
                  <a:srgbClr val="003855"/>
                </a:solidFill>
                <a:latin typeface="Arial"/>
              </a:rPr>
              <a:t>‹N°›</a:t>
            </a:fld>
            <a:endParaRPr lang="fr-FR" sz="1000" b="0" strike="noStrike" spc="-1">
              <a:solidFill>
                <a:srgbClr val="453255"/>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2" descr="C:\Users\cptpensions\Desktop\SRE\___COMMUNICATION_TEMPLATES\LOGOS SRE\URL.png"/>
          <p:cNvPicPr/>
          <p:nvPr/>
        </p:nvPicPr>
        <p:blipFill>
          <a:blip r:embed="rId14"/>
          <a:srcRect t="50030"/>
          <a:stretch/>
        </p:blipFill>
        <p:spPr>
          <a:xfrm>
            <a:off x="7354800" y="6648480"/>
            <a:ext cx="1762200" cy="181080"/>
          </a:xfrm>
          <a:prstGeom prst="rect">
            <a:avLst/>
          </a:prstGeom>
          <a:ln>
            <a:noFill/>
          </a:ln>
        </p:spPr>
      </p:pic>
      <p:sp>
        <p:nvSpPr>
          <p:cNvPr id="40" name="CustomShape 1"/>
          <p:cNvSpPr/>
          <p:nvPr/>
        </p:nvSpPr>
        <p:spPr>
          <a:xfrm>
            <a:off x="5435640" y="0"/>
            <a:ext cx="3719520" cy="215640"/>
          </a:xfrm>
          <a:prstGeom prst="rect">
            <a:avLst/>
          </a:prstGeom>
          <a:solidFill>
            <a:srgbClr val="709E01"/>
          </a:solid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r">
              <a:lnSpc>
                <a:spcPct val="100000"/>
              </a:lnSpc>
            </a:pPr>
            <a:r>
              <a:rPr lang="fr-FR" sz="800" b="1" strike="noStrike" spc="-1">
                <a:solidFill>
                  <a:srgbClr val="FFFFFF"/>
                </a:solidFill>
                <a:latin typeface="Calibri"/>
              </a:rPr>
              <a:t>Le régime des retraites des fonctionnaires de l'État, des magistrats et des militaires</a:t>
            </a:r>
            <a:endParaRPr lang="fr-FR" sz="800" b="0" strike="noStrike" spc="-1">
              <a:solidFill>
                <a:srgbClr val="453255"/>
              </a:solidFill>
              <a:latin typeface="Arial"/>
            </a:endParaRPr>
          </a:p>
        </p:txBody>
      </p:sp>
      <p:sp>
        <p:nvSpPr>
          <p:cNvPr id="41" name="CustomShape 2"/>
          <p:cNvSpPr/>
          <p:nvPr/>
        </p:nvSpPr>
        <p:spPr>
          <a:xfrm>
            <a:off x="-11160" y="3279600"/>
            <a:ext cx="2989440" cy="231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fr-FR" sz="900" b="0" i="1" strike="noStrike" spc="-1">
                <a:solidFill>
                  <a:srgbClr val="7F7F7F"/>
                </a:solidFill>
                <a:latin typeface="Calibri"/>
              </a:rPr>
              <a:t>Un service de la Direction Générale des Finances Publiques</a:t>
            </a:r>
            <a:endParaRPr lang="fr-FR" sz="900" b="0" strike="noStrike" spc="-1">
              <a:solidFill>
                <a:srgbClr val="453255"/>
              </a:solidFill>
              <a:latin typeface="Arial"/>
            </a:endParaRPr>
          </a:p>
        </p:txBody>
      </p:sp>
      <p:sp>
        <p:nvSpPr>
          <p:cNvPr id="42" name="CustomShape 3"/>
          <p:cNvSpPr/>
          <p:nvPr/>
        </p:nvSpPr>
        <p:spPr>
          <a:xfrm>
            <a:off x="-36360" y="1806480"/>
            <a:ext cx="299376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fr-FR" sz="2400" b="1" strike="noStrike" spc="-1">
                <a:solidFill>
                  <a:srgbClr val="623FBA"/>
                </a:solidFill>
                <a:latin typeface="Calibri"/>
              </a:rPr>
              <a:t>Le Service des Retraites de l’Etat</a:t>
            </a:r>
            <a:endParaRPr lang="fr-FR" sz="2400" b="0" strike="noStrike" spc="-1">
              <a:solidFill>
                <a:srgbClr val="453255"/>
              </a:solidFill>
              <a:latin typeface="Arial"/>
            </a:endParaRPr>
          </a:p>
        </p:txBody>
      </p:sp>
      <p:pic>
        <p:nvPicPr>
          <p:cNvPr id="43" name="Picture 13" descr="C:\Users\cptpensions\Desktop\SRE\___COMMUNICATION_TEMPLATES\LOGOS SRE\bg_home_5.jpg"/>
          <p:cNvPicPr/>
          <p:nvPr/>
        </p:nvPicPr>
        <p:blipFill>
          <a:blip r:embed="rId15"/>
          <a:srcRect l="144" r="444" b="919"/>
          <a:stretch/>
        </p:blipFill>
        <p:spPr>
          <a:xfrm>
            <a:off x="-3240" y="3495600"/>
            <a:ext cx="2981520" cy="1359000"/>
          </a:xfrm>
          <a:prstGeom prst="rect">
            <a:avLst/>
          </a:prstGeom>
          <a:ln>
            <a:noFill/>
          </a:ln>
        </p:spPr>
      </p:pic>
      <p:pic>
        <p:nvPicPr>
          <p:cNvPr id="44" name="Picture 13" descr="C:\Users\cptpensions\Desktop\SRE\___COMMUNICATION_TEMPLATES\LOGOS SRE\bg_home_5.jpg"/>
          <p:cNvPicPr/>
          <p:nvPr/>
        </p:nvPicPr>
        <p:blipFill>
          <a:blip r:embed="rId16"/>
          <a:srcRect l="144" t="49552" r="444" b="895"/>
          <a:stretch/>
        </p:blipFill>
        <p:spPr>
          <a:xfrm>
            <a:off x="-3240" y="4832280"/>
            <a:ext cx="2981520" cy="679680"/>
          </a:xfrm>
          <a:prstGeom prst="rect">
            <a:avLst/>
          </a:prstGeom>
          <a:ln>
            <a:noFill/>
          </a:ln>
        </p:spPr>
      </p:pic>
      <p:pic>
        <p:nvPicPr>
          <p:cNvPr id="45" name="Picture 13" descr="C:\Users\cptpensions\Desktop\SRE\___COMMUNICATION_TEMPLATES\LOGOS SRE\bg_home_5.jpg"/>
          <p:cNvPicPr/>
          <p:nvPr/>
        </p:nvPicPr>
        <p:blipFill>
          <a:blip r:embed="rId16"/>
          <a:srcRect l="144" t="49552" r="444" b="895"/>
          <a:stretch/>
        </p:blipFill>
        <p:spPr>
          <a:xfrm>
            <a:off x="-3240" y="5511960"/>
            <a:ext cx="2981520" cy="679320"/>
          </a:xfrm>
          <a:prstGeom prst="rect">
            <a:avLst/>
          </a:prstGeom>
          <a:ln>
            <a:noFill/>
          </a:ln>
        </p:spPr>
      </p:pic>
      <p:pic>
        <p:nvPicPr>
          <p:cNvPr id="46" name="Picture 13" descr="C:\Users\cptpensions\Desktop\SRE\___COMMUNICATION_TEMPLATES\LOGOS SRE\bg_home_5.jpg"/>
          <p:cNvPicPr/>
          <p:nvPr/>
        </p:nvPicPr>
        <p:blipFill>
          <a:blip r:embed="rId16"/>
          <a:srcRect l="144" t="49552" r="444" b="895"/>
          <a:stretch/>
        </p:blipFill>
        <p:spPr>
          <a:xfrm>
            <a:off x="-1440" y="6189840"/>
            <a:ext cx="2981160" cy="679320"/>
          </a:xfrm>
          <a:prstGeom prst="rect">
            <a:avLst/>
          </a:prstGeom>
          <a:ln>
            <a:noFill/>
          </a:ln>
        </p:spPr>
      </p:pic>
      <p:sp>
        <p:nvSpPr>
          <p:cNvPr id="47" name="CustomShape 4"/>
          <p:cNvSpPr/>
          <p:nvPr/>
        </p:nvSpPr>
        <p:spPr>
          <a:xfrm>
            <a:off x="-6480" y="0"/>
            <a:ext cx="2986200" cy="685800"/>
          </a:xfrm>
          <a:prstGeom prst="rect">
            <a:avLst/>
          </a:prstGeom>
          <a:solidFill>
            <a:srgbClr val="623FBA"/>
          </a:solidFill>
          <a:ln w="9360">
            <a:solidFill>
              <a:srgbClr val="623FBA"/>
            </a:solidFill>
            <a:miter/>
          </a:ln>
        </p:spPr>
        <p:style>
          <a:lnRef idx="0">
            <a:scrgbClr r="0" g="0" b="0"/>
          </a:lnRef>
          <a:fillRef idx="0">
            <a:scrgbClr r="0" g="0" b="0"/>
          </a:fillRef>
          <a:effectRef idx="0">
            <a:scrgbClr r="0" g="0" b="0"/>
          </a:effectRef>
          <a:fontRef idx="minor"/>
        </p:style>
      </p:sp>
      <p:pic>
        <p:nvPicPr>
          <p:cNvPr id="48" name="Picture 2" descr="C:\Users\cptpensions\Desktop\bloc-sapin-logo.jpg"/>
          <p:cNvPicPr/>
          <p:nvPr/>
        </p:nvPicPr>
        <p:blipFill>
          <a:blip r:embed="rId17"/>
          <a:stretch/>
        </p:blipFill>
        <p:spPr>
          <a:xfrm>
            <a:off x="1135080" y="938160"/>
            <a:ext cx="560520" cy="722520"/>
          </a:xfrm>
          <a:prstGeom prst="rect">
            <a:avLst/>
          </a:prstGeom>
          <a:ln>
            <a:noFill/>
          </a:ln>
        </p:spPr>
      </p:pic>
      <p:sp>
        <p:nvSpPr>
          <p:cNvPr id="49" name="PlaceHolder 5"/>
          <p:cNvSpPr>
            <a:spLocks noGrp="1"/>
          </p:cNvSpPr>
          <p:nvPr>
            <p:ph type="title"/>
          </p:nvPr>
        </p:nvSpPr>
        <p:spPr>
          <a:xfrm>
            <a:off x="743040" y="419040"/>
            <a:ext cx="8020080" cy="673200"/>
          </a:xfrm>
          <a:prstGeom prst="rect">
            <a:avLst/>
          </a:prstGeom>
        </p:spPr>
        <p:txBody>
          <a:bodyPr lIns="0" tIns="0" rIns="0" bIns="0" anchor="ctr">
            <a:noAutofit/>
          </a:bodyPr>
          <a:lstStyle/>
          <a:p>
            <a:r>
              <a:rPr lang="fr-FR" sz="2200" b="0" strike="noStrike" spc="-1">
                <a:solidFill>
                  <a:srgbClr val="003855"/>
                </a:solidFill>
                <a:latin typeface="Arial"/>
              </a:rPr>
              <a:t>Cliquez pour éditer le format du texte-titre</a:t>
            </a:r>
          </a:p>
        </p:txBody>
      </p:sp>
      <p:sp>
        <p:nvSpPr>
          <p:cNvPr id="50" name="PlaceHolder 6"/>
          <p:cNvSpPr>
            <a:spLocks noGrp="1"/>
          </p:cNvSpPr>
          <p:nvPr>
            <p:ph type="body"/>
          </p:nvPr>
        </p:nvSpPr>
        <p:spPr>
          <a:xfrm>
            <a:off x="762120" y="2057040"/>
            <a:ext cx="7657920" cy="3854520"/>
          </a:xfrm>
          <a:prstGeom prst="rect">
            <a:avLst/>
          </a:prstGeom>
        </p:spPr>
        <p:txBody>
          <a:bodyPr lIns="0" tIns="0" rIns="0" bIns="0">
            <a:normAutofit/>
          </a:bodyPr>
          <a:lstStyle/>
          <a:p>
            <a:pPr marL="266400" indent="-266400">
              <a:spcBef>
                <a:spcPts val="1573"/>
              </a:spcBef>
              <a:spcAft>
                <a:spcPts val="448"/>
              </a:spcAft>
              <a:buClr>
                <a:srgbClr val="003855"/>
              </a:buClr>
              <a:buFont typeface="Times"/>
              <a:buChar char="•"/>
            </a:pPr>
            <a:r>
              <a:rPr lang="fr-FR" sz="1800" b="1" strike="noStrike" spc="-1">
                <a:solidFill>
                  <a:srgbClr val="C49026"/>
                </a:solidFill>
                <a:latin typeface="Arial"/>
              </a:rPr>
              <a:t>Cliquez pour éditer le format du plan de texte</a:t>
            </a:r>
          </a:p>
          <a:p>
            <a:pPr marL="268200" lvl="1" indent="189000">
              <a:spcBef>
                <a:spcPts val="374"/>
              </a:spcBef>
              <a:spcAft>
                <a:spcPts val="374"/>
              </a:spcAft>
              <a:buClr>
                <a:srgbClr val="003855"/>
              </a:buClr>
              <a:buFont typeface="Arial"/>
              <a:buChar char="–"/>
            </a:pPr>
            <a:r>
              <a:rPr lang="fr-FR" sz="1500" b="0" strike="noStrike" spc="-1">
                <a:solidFill>
                  <a:srgbClr val="003855"/>
                </a:solidFill>
                <a:latin typeface="Arial"/>
              </a:rPr>
              <a:t>Second niveau de plan</a:t>
            </a:r>
          </a:p>
          <a:p>
            <a:pPr marL="798480" lvl="2" indent="-257400">
              <a:spcBef>
                <a:spcPts val="374"/>
              </a:spcBef>
              <a:spcAft>
                <a:spcPts val="374"/>
              </a:spcAft>
              <a:buClr>
                <a:srgbClr val="C49026"/>
              </a:buClr>
              <a:buFont typeface="Wingdings" charset="2"/>
              <a:buChar char=""/>
            </a:pPr>
            <a:r>
              <a:rPr lang="fr-FR" sz="1500" b="0" strike="noStrike" spc="-1">
                <a:solidFill>
                  <a:srgbClr val="003855"/>
                </a:solidFill>
                <a:latin typeface="Arial"/>
              </a:rPr>
              <a:t>Troisième niveau de plan</a:t>
            </a:r>
          </a:p>
          <a:p>
            <a:pPr marL="809280" lvl="3" indent="-9360">
              <a:spcBef>
                <a:spcPts val="374"/>
              </a:spcBef>
              <a:spcAft>
                <a:spcPts val="374"/>
              </a:spcAft>
              <a:buClr>
                <a:srgbClr val="003855"/>
              </a:buClr>
              <a:buFont typeface="Arial"/>
              <a:buChar char="–"/>
            </a:pPr>
            <a:r>
              <a:rPr lang="fr-FR" sz="1500" b="0" strike="noStrike" spc="-1">
                <a:solidFill>
                  <a:srgbClr val="003855"/>
                </a:solidFill>
                <a:latin typeface="Arial"/>
              </a:rPr>
              <a:t>Quatrième niveau de plan</a:t>
            </a:r>
          </a:p>
          <a:p>
            <a:pPr marL="1314360" lvl="4" indent="-238320">
              <a:spcBef>
                <a:spcPts val="374"/>
              </a:spcBef>
              <a:spcAft>
                <a:spcPts val="374"/>
              </a:spcAft>
              <a:buClr>
                <a:srgbClr val="C49026"/>
              </a:buClr>
              <a:buFont typeface="Times"/>
              <a:buChar char="•"/>
            </a:pPr>
            <a:r>
              <a:rPr lang="fr-FR" sz="1500" b="0" strike="noStrike" spc="-1">
                <a:solidFill>
                  <a:srgbClr val="003855"/>
                </a:solidFill>
                <a:latin typeface="Arial"/>
              </a:rPr>
              <a:t>Cinquième niveau de plan</a:t>
            </a:r>
          </a:p>
          <a:p>
            <a:pPr marL="1314360" lvl="5" indent="-238320">
              <a:spcBef>
                <a:spcPts val="374"/>
              </a:spcBef>
              <a:spcAft>
                <a:spcPts val="374"/>
              </a:spcAft>
              <a:buClr>
                <a:srgbClr val="C49026"/>
              </a:buClr>
              <a:buFont typeface="Times"/>
              <a:buChar char="•"/>
            </a:pPr>
            <a:r>
              <a:rPr lang="fr-FR" sz="1500" b="0" strike="noStrike" spc="-1">
                <a:solidFill>
                  <a:srgbClr val="003855"/>
                </a:solidFill>
                <a:latin typeface="Arial"/>
              </a:rPr>
              <a:t>Sixième niveau de plan</a:t>
            </a:r>
          </a:p>
          <a:p>
            <a:pPr marL="1314360" lvl="6" indent="-238320">
              <a:spcBef>
                <a:spcPts val="374"/>
              </a:spcBef>
              <a:spcAft>
                <a:spcPts val="374"/>
              </a:spcAft>
              <a:buClr>
                <a:srgbClr val="C49026"/>
              </a:buClr>
              <a:buFont typeface="Times"/>
              <a:buChar char="•"/>
            </a:pPr>
            <a:r>
              <a:rPr lang="fr-FR" sz="1500" b="0" strike="noStrike" spc="-1">
                <a:solidFill>
                  <a:srgbClr val="003855"/>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8434440" y="6559560"/>
            <a:ext cx="522360" cy="26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fld id="{E724D4E7-B7CA-4D6D-8377-C0A7A3B5FA1B}" type="slidenum">
              <a:rPr lang="fr-FR" sz="1000" b="1" strike="noStrike" spc="-1">
                <a:solidFill>
                  <a:srgbClr val="003855"/>
                </a:solidFill>
                <a:latin typeface="Arial"/>
              </a:rPr>
              <a:t>‹N°›</a:t>
            </a:fld>
            <a:endParaRPr lang="fr-FR" sz="1000" b="0" strike="noStrike" spc="-1">
              <a:solidFill>
                <a:srgbClr val="453255"/>
              </a:solidFill>
              <a:latin typeface="Arial"/>
            </a:endParaRPr>
          </a:p>
        </p:txBody>
      </p:sp>
      <p:sp>
        <p:nvSpPr>
          <p:cNvPr id="88" name="Line 2"/>
          <p:cNvSpPr/>
          <p:nvPr/>
        </p:nvSpPr>
        <p:spPr>
          <a:xfrm>
            <a:off x="4538520" y="650880"/>
            <a:ext cx="4319640" cy="0"/>
          </a:xfrm>
          <a:prstGeom prst="line">
            <a:avLst/>
          </a:prstGeom>
          <a:ln w="38160">
            <a:solidFill>
              <a:srgbClr val="E27104"/>
            </a:solidFill>
            <a:miter/>
          </a:ln>
        </p:spPr>
        <p:style>
          <a:lnRef idx="0">
            <a:scrgbClr r="0" g="0" b="0"/>
          </a:lnRef>
          <a:fillRef idx="0">
            <a:scrgbClr r="0" g="0" b="0"/>
          </a:fillRef>
          <a:effectRef idx="0">
            <a:scrgbClr r="0" g="0" b="0"/>
          </a:effectRef>
          <a:fontRef idx="minor"/>
        </p:style>
      </p:sp>
      <p:sp>
        <p:nvSpPr>
          <p:cNvPr id="89" name="CustomShape 3"/>
          <p:cNvSpPr/>
          <p:nvPr/>
        </p:nvSpPr>
        <p:spPr>
          <a:xfrm>
            <a:off x="-6480" y="0"/>
            <a:ext cx="257400" cy="685800"/>
          </a:xfrm>
          <a:prstGeom prst="rect">
            <a:avLst/>
          </a:prstGeom>
          <a:solidFill>
            <a:srgbClr val="623FBA"/>
          </a:solidFill>
          <a:ln w="9360">
            <a:solidFill>
              <a:srgbClr val="623FBA"/>
            </a:solidFill>
            <a:miter/>
          </a:ln>
        </p:spPr>
        <p:style>
          <a:lnRef idx="0">
            <a:scrgbClr r="0" g="0" b="0"/>
          </a:lnRef>
          <a:fillRef idx="0">
            <a:scrgbClr r="0" g="0" b="0"/>
          </a:fillRef>
          <a:effectRef idx="0">
            <a:scrgbClr r="0" g="0" b="0"/>
          </a:effectRef>
          <a:fontRef idx="minor"/>
        </p:style>
      </p:sp>
      <p:sp>
        <p:nvSpPr>
          <p:cNvPr id="90" name="CustomShape 4"/>
          <p:cNvSpPr/>
          <p:nvPr/>
        </p:nvSpPr>
        <p:spPr>
          <a:xfrm>
            <a:off x="-6480" y="3429000"/>
            <a:ext cx="257400" cy="3429000"/>
          </a:xfrm>
          <a:prstGeom prst="rect">
            <a:avLst/>
          </a:prstGeom>
          <a:solidFill>
            <a:srgbClr val="709E01"/>
          </a:solidFill>
          <a:ln>
            <a:noFill/>
          </a:ln>
        </p:spPr>
        <p:style>
          <a:lnRef idx="0">
            <a:scrgbClr r="0" g="0" b="0"/>
          </a:lnRef>
          <a:fillRef idx="0">
            <a:scrgbClr r="0" g="0" b="0"/>
          </a:fillRef>
          <a:effectRef idx="0">
            <a:scrgbClr r="0" g="0" b="0"/>
          </a:effectRef>
          <a:fontRef idx="minor"/>
        </p:style>
      </p:sp>
      <p:sp>
        <p:nvSpPr>
          <p:cNvPr id="91" name="PlaceHolder 5"/>
          <p:cNvSpPr>
            <a:spLocks noGrp="1"/>
          </p:cNvSpPr>
          <p:nvPr>
            <p:ph type="title"/>
          </p:nvPr>
        </p:nvSpPr>
        <p:spPr>
          <a:xfrm>
            <a:off x="743040" y="419040"/>
            <a:ext cx="8020080" cy="673200"/>
          </a:xfrm>
          <a:prstGeom prst="rect">
            <a:avLst/>
          </a:prstGeom>
        </p:spPr>
        <p:txBody>
          <a:bodyPr lIns="0" tIns="0" rIns="0" bIns="0" anchor="ctr">
            <a:noAutofit/>
          </a:bodyPr>
          <a:lstStyle/>
          <a:p>
            <a:r>
              <a:rPr lang="fr-FR" sz="2200" b="0" strike="noStrike" spc="-1">
                <a:solidFill>
                  <a:srgbClr val="003855"/>
                </a:solidFill>
                <a:latin typeface="Arial"/>
              </a:rPr>
              <a:t>Cliquez pour éditer le format du texte-titre</a:t>
            </a:r>
          </a:p>
        </p:txBody>
      </p:sp>
      <p:sp>
        <p:nvSpPr>
          <p:cNvPr id="92" name="PlaceHolder 6"/>
          <p:cNvSpPr>
            <a:spLocks noGrp="1"/>
          </p:cNvSpPr>
          <p:nvPr>
            <p:ph type="body"/>
          </p:nvPr>
        </p:nvSpPr>
        <p:spPr>
          <a:xfrm>
            <a:off x="762120" y="2057040"/>
            <a:ext cx="7657920" cy="3854520"/>
          </a:xfrm>
          <a:prstGeom prst="rect">
            <a:avLst/>
          </a:prstGeom>
        </p:spPr>
        <p:txBody>
          <a:bodyPr lIns="0" tIns="0" rIns="0" bIns="0">
            <a:normAutofit/>
          </a:bodyPr>
          <a:lstStyle/>
          <a:p>
            <a:pPr marL="266400" indent="-266400">
              <a:spcBef>
                <a:spcPts val="1573"/>
              </a:spcBef>
              <a:spcAft>
                <a:spcPts val="448"/>
              </a:spcAft>
              <a:buClr>
                <a:srgbClr val="003855"/>
              </a:buClr>
              <a:buFont typeface="Times"/>
              <a:buChar char="•"/>
            </a:pPr>
            <a:r>
              <a:rPr lang="fr-FR" sz="1800" b="1" strike="noStrike" spc="-1">
                <a:solidFill>
                  <a:srgbClr val="C49026"/>
                </a:solidFill>
                <a:latin typeface="Arial"/>
              </a:rPr>
              <a:t>Cliquez pour éditer le format du plan de texte</a:t>
            </a:r>
          </a:p>
          <a:p>
            <a:pPr marL="268200" lvl="1" indent="189000">
              <a:spcBef>
                <a:spcPts val="374"/>
              </a:spcBef>
              <a:spcAft>
                <a:spcPts val="374"/>
              </a:spcAft>
              <a:buClr>
                <a:srgbClr val="003855"/>
              </a:buClr>
              <a:buFont typeface="Arial"/>
              <a:buChar char="–"/>
            </a:pPr>
            <a:r>
              <a:rPr lang="fr-FR" sz="1500" b="0" strike="noStrike" spc="-1">
                <a:solidFill>
                  <a:srgbClr val="003855"/>
                </a:solidFill>
                <a:latin typeface="Arial"/>
              </a:rPr>
              <a:t>Second niveau de plan</a:t>
            </a:r>
          </a:p>
          <a:p>
            <a:pPr marL="798480" lvl="2" indent="-257400">
              <a:spcBef>
                <a:spcPts val="374"/>
              </a:spcBef>
              <a:spcAft>
                <a:spcPts val="374"/>
              </a:spcAft>
              <a:buClr>
                <a:srgbClr val="C49026"/>
              </a:buClr>
              <a:buFont typeface="Wingdings" charset="2"/>
              <a:buChar char=""/>
            </a:pPr>
            <a:r>
              <a:rPr lang="fr-FR" sz="1500" b="0" strike="noStrike" spc="-1">
                <a:solidFill>
                  <a:srgbClr val="003855"/>
                </a:solidFill>
                <a:latin typeface="Arial"/>
              </a:rPr>
              <a:t>Troisième niveau de plan</a:t>
            </a:r>
          </a:p>
          <a:p>
            <a:pPr marL="809280" lvl="3" indent="-9360">
              <a:spcBef>
                <a:spcPts val="374"/>
              </a:spcBef>
              <a:spcAft>
                <a:spcPts val="374"/>
              </a:spcAft>
              <a:buClr>
                <a:srgbClr val="003855"/>
              </a:buClr>
              <a:buFont typeface="Arial"/>
              <a:buChar char="–"/>
            </a:pPr>
            <a:r>
              <a:rPr lang="fr-FR" sz="1500" b="0" strike="noStrike" spc="-1">
                <a:solidFill>
                  <a:srgbClr val="003855"/>
                </a:solidFill>
                <a:latin typeface="Arial"/>
              </a:rPr>
              <a:t>Quatrième niveau de plan</a:t>
            </a:r>
          </a:p>
          <a:p>
            <a:pPr marL="1314360" lvl="4" indent="-238320">
              <a:spcBef>
                <a:spcPts val="374"/>
              </a:spcBef>
              <a:spcAft>
                <a:spcPts val="374"/>
              </a:spcAft>
              <a:buClr>
                <a:srgbClr val="C49026"/>
              </a:buClr>
              <a:buFont typeface="Times"/>
              <a:buChar char="•"/>
            </a:pPr>
            <a:r>
              <a:rPr lang="fr-FR" sz="1500" b="0" strike="noStrike" spc="-1">
                <a:solidFill>
                  <a:srgbClr val="003855"/>
                </a:solidFill>
                <a:latin typeface="Arial"/>
              </a:rPr>
              <a:t>Cinquième niveau de plan</a:t>
            </a:r>
          </a:p>
          <a:p>
            <a:pPr marL="1314360" lvl="5" indent="-238320">
              <a:spcBef>
                <a:spcPts val="374"/>
              </a:spcBef>
              <a:spcAft>
                <a:spcPts val="374"/>
              </a:spcAft>
              <a:buClr>
                <a:srgbClr val="C49026"/>
              </a:buClr>
              <a:buFont typeface="Times"/>
              <a:buChar char="•"/>
            </a:pPr>
            <a:r>
              <a:rPr lang="fr-FR" sz="1500" b="0" strike="noStrike" spc="-1">
                <a:solidFill>
                  <a:srgbClr val="003855"/>
                </a:solidFill>
                <a:latin typeface="Arial"/>
              </a:rPr>
              <a:t>Sixième niveau de plan</a:t>
            </a:r>
          </a:p>
          <a:p>
            <a:pPr marL="1314360" lvl="6" indent="-238320">
              <a:spcBef>
                <a:spcPts val="374"/>
              </a:spcBef>
              <a:spcAft>
                <a:spcPts val="374"/>
              </a:spcAft>
              <a:buClr>
                <a:srgbClr val="C49026"/>
              </a:buClr>
              <a:buFont typeface="Times"/>
              <a:buChar char="•"/>
            </a:pPr>
            <a:r>
              <a:rPr lang="fr-FR" sz="1500" b="0" strike="noStrike" spc="-1">
                <a:solidFill>
                  <a:srgbClr val="003855"/>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 name="CustomShape 1"/>
          <p:cNvSpPr/>
          <p:nvPr/>
        </p:nvSpPr>
        <p:spPr>
          <a:xfrm>
            <a:off x="8434440" y="6559560"/>
            <a:ext cx="522360" cy="26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fld id="{7D0E3D86-6276-421B-BD44-D5F1B58C9081}" type="slidenum">
              <a:rPr lang="fr-FR" sz="1000" b="1" strike="noStrike" spc="-1">
                <a:solidFill>
                  <a:srgbClr val="003855"/>
                </a:solidFill>
                <a:latin typeface="Arial"/>
              </a:rPr>
              <a:t>‹N°›</a:t>
            </a:fld>
            <a:endParaRPr lang="fr-FR" sz="1000" b="0" strike="noStrike" spc="-1">
              <a:solidFill>
                <a:srgbClr val="453255"/>
              </a:solidFill>
              <a:latin typeface="Arial"/>
            </a:endParaRPr>
          </a:p>
        </p:txBody>
      </p:sp>
      <p:sp>
        <p:nvSpPr>
          <p:cNvPr id="130" name="CustomShape 2"/>
          <p:cNvSpPr/>
          <p:nvPr/>
        </p:nvSpPr>
        <p:spPr>
          <a:xfrm>
            <a:off x="4017960" y="6637320"/>
            <a:ext cx="4572000" cy="21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r"/>
            <a:r>
              <a:rPr lang="fr-FR" sz="800" b="0" i="1" strike="noStrike" spc="-1">
                <a:solidFill>
                  <a:srgbClr val="7F7F7F"/>
                </a:solidFill>
                <a:latin typeface="Arial"/>
              </a:rPr>
              <a:t>Le dispositif rénové des validations de services auxiliaires – Novembre 2016</a:t>
            </a:r>
            <a:endParaRPr lang="fr-FR" sz="800" b="0" strike="noStrike" spc="-1">
              <a:solidFill>
                <a:srgbClr val="453255"/>
              </a:solidFill>
              <a:latin typeface="Arial"/>
            </a:endParaRPr>
          </a:p>
        </p:txBody>
      </p:sp>
      <p:sp>
        <p:nvSpPr>
          <p:cNvPr id="131" name="Line 3"/>
          <p:cNvSpPr/>
          <p:nvPr/>
        </p:nvSpPr>
        <p:spPr>
          <a:xfrm>
            <a:off x="4538520" y="650880"/>
            <a:ext cx="4319640" cy="0"/>
          </a:xfrm>
          <a:prstGeom prst="line">
            <a:avLst/>
          </a:prstGeom>
          <a:ln w="38160">
            <a:solidFill>
              <a:srgbClr val="E27104"/>
            </a:solidFill>
            <a:miter/>
          </a:ln>
        </p:spPr>
        <p:style>
          <a:lnRef idx="0">
            <a:scrgbClr r="0" g="0" b="0"/>
          </a:lnRef>
          <a:fillRef idx="0">
            <a:scrgbClr r="0" g="0" b="0"/>
          </a:fillRef>
          <a:effectRef idx="0">
            <a:scrgbClr r="0" g="0" b="0"/>
          </a:effectRef>
          <a:fontRef idx="minor"/>
        </p:style>
      </p:sp>
      <p:sp>
        <p:nvSpPr>
          <p:cNvPr id="132" name="CustomShape 4"/>
          <p:cNvSpPr/>
          <p:nvPr/>
        </p:nvSpPr>
        <p:spPr>
          <a:xfrm>
            <a:off x="-6480" y="0"/>
            <a:ext cx="257400" cy="685800"/>
          </a:xfrm>
          <a:prstGeom prst="rect">
            <a:avLst/>
          </a:prstGeom>
          <a:solidFill>
            <a:srgbClr val="623FBA"/>
          </a:solidFill>
          <a:ln>
            <a:noFill/>
          </a:ln>
        </p:spPr>
        <p:style>
          <a:lnRef idx="0">
            <a:scrgbClr r="0" g="0" b="0"/>
          </a:lnRef>
          <a:fillRef idx="0">
            <a:scrgbClr r="0" g="0" b="0"/>
          </a:fillRef>
          <a:effectRef idx="0">
            <a:scrgbClr r="0" g="0" b="0"/>
          </a:effectRef>
          <a:fontRef idx="minor"/>
        </p:style>
      </p:sp>
      <p:sp>
        <p:nvSpPr>
          <p:cNvPr id="133" name="CustomShape 5"/>
          <p:cNvSpPr/>
          <p:nvPr/>
        </p:nvSpPr>
        <p:spPr>
          <a:xfrm>
            <a:off x="-6480" y="3429000"/>
            <a:ext cx="257400" cy="3429000"/>
          </a:xfrm>
          <a:prstGeom prst="rect">
            <a:avLst/>
          </a:prstGeom>
          <a:solidFill>
            <a:srgbClr val="709E01"/>
          </a:solidFill>
          <a:ln>
            <a:noFill/>
          </a:ln>
        </p:spPr>
        <p:style>
          <a:lnRef idx="0">
            <a:scrgbClr r="0" g="0" b="0"/>
          </a:lnRef>
          <a:fillRef idx="0">
            <a:scrgbClr r="0" g="0" b="0"/>
          </a:fillRef>
          <a:effectRef idx="0">
            <a:scrgbClr r="0" g="0" b="0"/>
          </a:effectRef>
          <a:fontRef idx="minor"/>
        </p:style>
      </p:sp>
      <p:sp>
        <p:nvSpPr>
          <p:cNvPr id="134" name="PlaceHolder 6"/>
          <p:cNvSpPr>
            <a:spLocks noGrp="1"/>
          </p:cNvSpPr>
          <p:nvPr>
            <p:ph type="title"/>
          </p:nvPr>
        </p:nvSpPr>
        <p:spPr>
          <a:xfrm>
            <a:off x="743040" y="419040"/>
            <a:ext cx="8020080" cy="673200"/>
          </a:xfrm>
          <a:prstGeom prst="rect">
            <a:avLst/>
          </a:prstGeom>
        </p:spPr>
        <p:txBody>
          <a:bodyPr lIns="0" tIns="0" rIns="0" bIns="0" anchor="ctr">
            <a:noAutofit/>
          </a:bodyPr>
          <a:lstStyle/>
          <a:p>
            <a:r>
              <a:rPr lang="fr-FR" sz="2200" b="0" strike="noStrike" spc="-1">
                <a:solidFill>
                  <a:srgbClr val="003855"/>
                </a:solidFill>
                <a:latin typeface="Arial"/>
              </a:rPr>
              <a:t>Cliquez pour éditer le format du texte-titre</a:t>
            </a:r>
          </a:p>
        </p:txBody>
      </p:sp>
      <p:sp>
        <p:nvSpPr>
          <p:cNvPr id="135" name="PlaceHolder 7"/>
          <p:cNvSpPr>
            <a:spLocks noGrp="1"/>
          </p:cNvSpPr>
          <p:nvPr>
            <p:ph type="body"/>
          </p:nvPr>
        </p:nvSpPr>
        <p:spPr>
          <a:xfrm>
            <a:off x="762120" y="2057040"/>
            <a:ext cx="7657920" cy="3854520"/>
          </a:xfrm>
          <a:prstGeom prst="rect">
            <a:avLst/>
          </a:prstGeom>
        </p:spPr>
        <p:txBody>
          <a:bodyPr lIns="0" tIns="0" rIns="0" bIns="0">
            <a:normAutofit/>
          </a:bodyPr>
          <a:lstStyle/>
          <a:p>
            <a:pPr marL="266400" indent="-266400">
              <a:spcBef>
                <a:spcPts val="1573"/>
              </a:spcBef>
              <a:spcAft>
                <a:spcPts val="448"/>
              </a:spcAft>
              <a:buClr>
                <a:srgbClr val="003855"/>
              </a:buClr>
              <a:buFont typeface="Times"/>
              <a:buChar char="•"/>
            </a:pPr>
            <a:r>
              <a:rPr lang="fr-FR" sz="1800" b="1" strike="noStrike" spc="-1">
                <a:solidFill>
                  <a:srgbClr val="C49026"/>
                </a:solidFill>
                <a:latin typeface="Arial"/>
              </a:rPr>
              <a:t>Cliquez pour éditer le format du plan de texte</a:t>
            </a:r>
          </a:p>
          <a:p>
            <a:pPr marL="268200" lvl="1" indent="189000">
              <a:spcBef>
                <a:spcPts val="374"/>
              </a:spcBef>
              <a:spcAft>
                <a:spcPts val="374"/>
              </a:spcAft>
              <a:buClr>
                <a:srgbClr val="003855"/>
              </a:buClr>
              <a:buFont typeface="Arial"/>
              <a:buChar char="–"/>
            </a:pPr>
            <a:r>
              <a:rPr lang="fr-FR" sz="1500" b="0" strike="noStrike" spc="-1">
                <a:solidFill>
                  <a:srgbClr val="003855"/>
                </a:solidFill>
                <a:latin typeface="Arial"/>
              </a:rPr>
              <a:t>Second niveau de plan</a:t>
            </a:r>
          </a:p>
          <a:p>
            <a:pPr marL="798480" lvl="2" indent="-257400">
              <a:spcBef>
                <a:spcPts val="374"/>
              </a:spcBef>
              <a:spcAft>
                <a:spcPts val="374"/>
              </a:spcAft>
              <a:buClr>
                <a:srgbClr val="C49026"/>
              </a:buClr>
              <a:buFont typeface="Wingdings" charset="2"/>
              <a:buChar char=""/>
            </a:pPr>
            <a:r>
              <a:rPr lang="fr-FR" sz="1500" b="0" strike="noStrike" spc="-1">
                <a:solidFill>
                  <a:srgbClr val="003855"/>
                </a:solidFill>
                <a:latin typeface="Arial"/>
              </a:rPr>
              <a:t>Troisième niveau de plan</a:t>
            </a:r>
          </a:p>
          <a:p>
            <a:pPr marL="809280" lvl="3" indent="-9360">
              <a:spcBef>
                <a:spcPts val="374"/>
              </a:spcBef>
              <a:spcAft>
                <a:spcPts val="374"/>
              </a:spcAft>
              <a:buClr>
                <a:srgbClr val="003855"/>
              </a:buClr>
              <a:buFont typeface="Arial"/>
              <a:buChar char="–"/>
            </a:pPr>
            <a:r>
              <a:rPr lang="fr-FR" sz="1500" b="0" strike="noStrike" spc="-1">
                <a:solidFill>
                  <a:srgbClr val="003855"/>
                </a:solidFill>
                <a:latin typeface="Arial"/>
              </a:rPr>
              <a:t>Quatrième niveau de plan</a:t>
            </a:r>
          </a:p>
          <a:p>
            <a:pPr marL="1314360" lvl="4" indent="-238320">
              <a:spcBef>
                <a:spcPts val="374"/>
              </a:spcBef>
              <a:spcAft>
                <a:spcPts val="374"/>
              </a:spcAft>
              <a:buClr>
                <a:srgbClr val="C49026"/>
              </a:buClr>
              <a:buFont typeface="Times"/>
              <a:buChar char="•"/>
            </a:pPr>
            <a:r>
              <a:rPr lang="fr-FR" sz="1500" b="0" strike="noStrike" spc="-1">
                <a:solidFill>
                  <a:srgbClr val="003855"/>
                </a:solidFill>
                <a:latin typeface="Arial"/>
              </a:rPr>
              <a:t>Cinquième niveau de plan</a:t>
            </a:r>
          </a:p>
          <a:p>
            <a:pPr marL="1314360" lvl="5" indent="-238320">
              <a:spcBef>
                <a:spcPts val="374"/>
              </a:spcBef>
              <a:spcAft>
                <a:spcPts val="374"/>
              </a:spcAft>
              <a:buClr>
                <a:srgbClr val="C49026"/>
              </a:buClr>
              <a:buFont typeface="Times"/>
              <a:buChar char="•"/>
            </a:pPr>
            <a:r>
              <a:rPr lang="fr-FR" sz="1500" b="0" strike="noStrike" spc="-1">
                <a:solidFill>
                  <a:srgbClr val="003855"/>
                </a:solidFill>
                <a:latin typeface="Arial"/>
              </a:rPr>
              <a:t>Sixième niveau de plan</a:t>
            </a:r>
          </a:p>
          <a:p>
            <a:pPr marL="1314360" lvl="6" indent="-238320">
              <a:spcBef>
                <a:spcPts val="374"/>
              </a:spcBef>
              <a:spcAft>
                <a:spcPts val="374"/>
              </a:spcAft>
              <a:buClr>
                <a:srgbClr val="C49026"/>
              </a:buClr>
              <a:buFont typeface="Times"/>
              <a:buChar char="•"/>
            </a:pPr>
            <a:r>
              <a:rPr lang="fr-FR" sz="1500" b="0" strike="noStrike" spc="-1">
                <a:solidFill>
                  <a:srgbClr val="003855"/>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CustomShape 1"/>
          <p:cNvSpPr/>
          <p:nvPr/>
        </p:nvSpPr>
        <p:spPr>
          <a:xfrm>
            <a:off x="8434440" y="6559560"/>
            <a:ext cx="522360" cy="26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fld id="{B0E16184-2A1E-432C-AC6C-67E87550E20D}" type="slidenum">
              <a:rPr lang="fr-FR" sz="1000" b="1" strike="noStrike" spc="-1">
                <a:solidFill>
                  <a:srgbClr val="003855"/>
                </a:solidFill>
                <a:latin typeface="Arial"/>
              </a:rPr>
              <a:t>‹N°›</a:t>
            </a:fld>
            <a:endParaRPr lang="fr-FR" sz="1000" b="0" strike="noStrike" spc="-1">
              <a:solidFill>
                <a:srgbClr val="453255"/>
              </a:solidFill>
              <a:latin typeface="Arial"/>
            </a:endParaRPr>
          </a:p>
        </p:txBody>
      </p:sp>
      <p:sp>
        <p:nvSpPr>
          <p:cNvPr id="173" name="Line 2"/>
          <p:cNvSpPr/>
          <p:nvPr/>
        </p:nvSpPr>
        <p:spPr>
          <a:xfrm>
            <a:off x="4538520" y="650880"/>
            <a:ext cx="4319640" cy="0"/>
          </a:xfrm>
          <a:prstGeom prst="line">
            <a:avLst/>
          </a:prstGeom>
          <a:ln w="38160">
            <a:solidFill>
              <a:srgbClr val="E27104"/>
            </a:solidFill>
            <a:miter/>
          </a:ln>
        </p:spPr>
        <p:style>
          <a:lnRef idx="0">
            <a:scrgbClr r="0" g="0" b="0"/>
          </a:lnRef>
          <a:fillRef idx="0">
            <a:scrgbClr r="0" g="0" b="0"/>
          </a:fillRef>
          <a:effectRef idx="0">
            <a:scrgbClr r="0" g="0" b="0"/>
          </a:effectRef>
          <a:fontRef idx="minor"/>
        </p:style>
      </p:sp>
      <p:sp>
        <p:nvSpPr>
          <p:cNvPr id="174" name="CustomShape 3"/>
          <p:cNvSpPr/>
          <p:nvPr/>
        </p:nvSpPr>
        <p:spPr>
          <a:xfrm>
            <a:off x="-6480" y="0"/>
            <a:ext cx="257400" cy="685800"/>
          </a:xfrm>
          <a:prstGeom prst="rect">
            <a:avLst/>
          </a:prstGeom>
          <a:solidFill>
            <a:srgbClr val="623FBA"/>
          </a:solidFill>
          <a:ln w="9360">
            <a:solidFill>
              <a:srgbClr val="623FBA"/>
            </a:solidFill>
            <a:miter/>
          </a:ln>
        </p:spPr>
        <p:style>
          <a:lnRef idx="0">
            <a:scrgbClr r="0" g="0" b="0"/>
          </a:lnRef>
          <a:fillRef idx="0">
            <a:scrgbClr r="0" g="0" b="0"/>
          </a:fillRef>
          <a:effectRef idx="0">
            <a:scrgbClr r="0" g="0" b="0"/>
          </a:effectRef>
          <a:fontRef idx="minor"/>
        </p:style>
      </p:sp>
      <p:sp>
        <p:nvSpPr>
          <p:cNvPr id="175" name="CustomShape 4"/>
          <p:cNvSpPr/>
          <p:nvPr/>
        </p:nvSpPr>
        <p:spPr>
          <a:xfrm>
            <a:off x="-6480" y="3429000"/>
            <a:ext cx="257400" cy="3429000"/>
          </a:xfrm>
          <a:prstGeom prst="rect">
            <a:avLst/>
          </a:prstGeom>
          <a:solidFill>
            <a:srgbClr val="709E01"/>
          </a:solidFill>
          <a:ln>
            <a:noFill/>
          </a:ln>
        </p:spPr>
        <p:style>
          <a:lnRef idx="0">
            <a:scrgbClr r="0" g="0" b="0"/>
          </a:lnRef>
          <a:fillRef idx="0">
            <a:scrgbClr r="0" g="0" b="0"/>
          </a:fillRef>
          <a:effectRef idx="0">
            <a:scrgbClr r="0" g="0" b="0"/>
          </a:effectRef>
          <a:fontRef idx="minor"/>
        </p:style>
      </p:sp>
      <p:sp>
        <p:nvSpPr>
          <p:cNvPr id="176" name="PlaceHolder 5"/>
          <p:cNvSpPr>
            <a:spLocks noGrp="1"/>
          </p:cNvSpPr>
          <p:nvPr>
            <p:ph type="title"/>
          </p:nvPr>
        </p:nvSpPr>
        <p:spPr>
          <a:xfrm>
            <a:off x="743040" y="419040"/>
            <a:ext cx="8020080" cy="673200"/>
          </a:xfrm>
          <a:prstGeom prst="rect">
            <a:avLst/>
          </a:prstGeom>
        </p:spPr>
        <p:txBody>
          <a:bodyPr lIns="0" tIns="0" rIns="0" bIns="0" anchor="ctr">
            <a:noAutofit/>
          </a:bodyPr>
          <a:lstStyle/>
          <a:p>
            <a:r>
              <a:rPr lang="fr-FR" sz="2200" b="0" strike="noStrike" spc="-1">
                <a:solidFill>
                  <a:srgbClr val="003855"/>
                </a:solidFill>
                <a:latin typeface="Arial"/>
              </a:rPr>
              <a:t>Cliquez pour éditer le format du texte-titre</a:t>
            </a:r>
          </a:p>
        </p:txBody>
      </p:sp>
      <p:sp>
        <p:nvSpPr>
          <p:cNvPr id="177" name="PlaceHolder 6"/>
          <p:cNvSpPr>
            <a:spLocks noGrp="1"/>
          </p:cNvSpPr>
          <p:nvPr>
            <p:ph type="body"/>
          </p:nvPr>
        </p:nvSpPr>
        <p:spPr>
          <a:xfrm>
            <a:off x="762120" y="2057040"/>
            <a:ext cx="7657920" cy="3854520"/>
          </a:xfrm>
          <a:prstGeom prst="rect">
            <a:avLst/>
          </a:prstGeom>
        </p:spPr>
        <p:txBody>
          <a:bodyPr lIns="0" tIns="0" rIns="0" bIns="0">
            <a:normAutofit/>
          </a:bodyPr>
          <a:lstStyle/>
          <a:p>
            <a:pPr marL="266400" indent="-266400">
              <a:spcBef>
                <a:spcPts val="1573"/>
              </a:spcBef>
              <a:spcAft>
                <a:spcPts val="448"/>
              </a:spcAft>
              <a:buClr>
                <a:srgbClr val="003855"/>
              </a:buClr>
              <a:buFont typeface="Times"/>
              <a:buChar char="•"/>
            </a:pPr>
            <a:r>
              <a:rPr lang="fr-FR" sz="1800" b="1" strike="noStrike" spc="-1">
                <a:solidFill>
                  <a:srgbClr val="C49026"/>
                </a:solidFill>
                <a:latin typeface="Arial"/>
              </a:rPr>
              <a:t>Cliquez pour éditer le format du plan de texte</a:t>
            </a:r>
          </a:p>
          <a:p>
            <a:pPr marL="268200" lvl="1" indent="189000">
              <a:spcBef>
                <a:spcPts val="374"/>
              </a:spcBef>
              <a:spcAft>
                <a:spcPts val="374"/>
              </a:spcAft>
              <a:buClr>
                <a:srgbClr val="003855"/>
              </a:buClr>
              <a:buFont typeface="Arial"/>
              <a:buChar char="–"/>
            </a:pPr>
            <a:r>
              <a:rPr lang="fr-FR" sz="1500" b="0" strike="noStrike" spc="-1">
                <a:solidFill>
                  <a:srgbClr val="003855"/>
                </a:solidFill>
                <a:latin typeface="Arial"/>
              </a:rPr>
              <a:t>Second niveau de plan</a:t>
            </a:r>
          </a:p>
          <a:p>
            <a:pPr marL="798480" lvl="2" indent="-257400">
              <a:spcBef>
                <a:spcPts val="374"/>
              </a:spcBef>
              <a:spcAft>
                <a:spcPts val="374"/>
              </a:spcAft>
              <a:buClr>
                <a:srgbClr val="C49026"/>
              </a:buClr>
              <a:buFont typeface="Wingdings" charset="2"/>
              <a:buChar char=""/>
            </a:pPr>
            <a:r>
              <a:rPr lang="fr-FR" sz="1500" b="0" strike="noStrike" spc="-1">
                <a:solidFill>
                  <a:srgbClr val="003855"/>
                </a:solidFill>
                <a:latin typeface="Arial"/>
              </a:rPr>
              <a:t>Troisième niveau de plan</a:t>
            </a:r>
          </a:p>
          <a:p>
            <a:pPr marL="809280" lvl="3" indent="-9360">
              <a:spcBef>
                <a:spcPts val="374"/>
              </a:spcBef>
              <a:spcAft>
                <a:spcPts val="374"/>
              </a:spcAft>
              <a:buClr>
                <a:srgbClr val="003855"/>
              </a:buClr>
              <a:buFont typeface="Arial"/>
              <a:buChar char="–"/>
            </a:pPr>
            <a:r>
              <a:rPr lang="fr-FR" sz="1500" b="0" strike="noStrike" spc="-1">
                <a:solidFill>
                  <a:srgbClr val="003855"/>
                </a:solidFill>
                <a:latin typeface="Arial"/>
              </a:rPr>
              <a:t>Quatrième niveau de plan</a:t>
            </a:r>
          </a:p>
          <a:p>
            <a:pPr marL="1314360" lvl="4" indent="-238320">
              <a:spcBef>
                <a:spcPts val="374"/>
              </a:spcBef>
              <a:spcAft>
                <a:spcPts val="374"/>
              </a:spcAft>
              <a:buClr>
                <a:srgbClr val="C49026"/>
              </a:buClr>
              <a:buFont typeface="Times"/>
              <a:buChar char="•"/>
            </a:pPr>
            <a:r>
              <a:rPr lang="fr-FR" sz="1500" b="0" strike="noStrike" spc="-1">
                <a:solidFill>
                  <a:srgbClr val="003855"/>
                </a:solidFill>
                <a:latin typeface="Arial"/>
              </a:rPr>
              <a:t>Cinquième niveau de plan</a:t>
            </a:r>
          </a:p>
          <a:p>
            <a:pPr marL="1314360" lvl="5" indent="-238320">
              <a:spcBef>
                <a:spcPts val="374"/>
              </a:spcBef>
              <a:spcAft>
                <a:spcPts val="374"/>
              </a:spcAft>
              <a:buClr>
                <a:srgbClr val="C49026"/>
              </a:buClr>
              <a:buFont typeface="Times"/>
              <a:buChar char="•"/>
            </a:pPr>
            <a:r>
              <a:rPr lang="fr-FR" sz="1500" b="0" strike="noStrike" spc="-1">
                <a:solidFill>
                  <a:srgbClr val="003855"/>
                </a:solidFill>
                <a:latin typeface="Arial"/>
              </a:rPr>
              <a:t>Sixième niveau de plan</a:t>
            </a:r>
          </a:p>
          <a:p>
            <a:pPr marL="1314360" lvl="6" indent="-238320">
              <a:spcBef>
                <a:spcPts val="374"/>
              </a:spcBef>
              <a:spcAft>
                <a:spcPts val="374"/>
              </a:spcAft>
              <a:buClr>
                <a:srgbClr val="C49026"/>
              </a:buClr>
              <a:buFont typeface="Times"/>
              <a:buChar char="•"/>
            </a:pPr>
            <a:r>
              <a:rPr lang="fr-FR" sz="1500" b="0" strike="noStrike" spc="-1">
                <a:solidFill>
                  <a:srgbClr val="003855"/>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ensap.gouv.fr/web/accueilnonconnecte" TargetMode="External"/><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hyperlink" Target="https://www.info-retraite.fr/portail-services/#/login%23header"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5.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fo-retraite.fr/portail-info/home.html" TargetMode="Externa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4038480" y="1981080"/>
            <a:ext cx="4724640" cy="1447920"/>
          </a:xfrm>
          <a:prstGeom prst="rect">
            <a:avLst/>
          </a:prstGeom>
          <a:noFill/>
          <a:ln>
            <a:noFill/>
          </a:ln>
        </p:spPr>
        <p:txBody>
          <a:bodyPr lIns="0" tIns="0" rIns="0" bIns="0">
            <a:noAutofit/>
          </a:bodyPr>
          <a:lstStyle/>
          <a:p>
            <a:pPr algn="ctr">
              <a:lnSpc>
                <a:spcPct val="100000"/>
              </a:lnSpc>
            </a:pPr>
            <a:r>
              <a:rPr lang="fr-FR" sz="2800" b="1" strike="noStrike" spc="-1">
                <a:solidFill>
                  <a:srgbClr val="003855"/>
                </a:solidFill>
                <a:latin typeface="Calibri"/>
              </a:rPr>
              <a:t>Présentation du service de demande de départ à la retraite et du suivi de la demande</a:t>
            </a:r>
            <a:r>
              <a:t/>
            </a:r>
            <a:br/>
            <a:r>
              <a:t/>
            </a:r>
            <a:br/>
            <a:r>
              <a:t/>
            </a:r>
            <a:br/>
            <a:r>
              <a:rPr lang="fr-FR" sz="2400" b="1" strike="noStrike" spc="-1">
                <a:solidFill>
                  <a:srgbClr val="003855"/>
                </a:solidFill>
                <a:latin typeface="Calibri"/>
              </a:rPr>
              <a:t>Depuis le site info-retraite.fr</a:t>
            </a:r>
            <a:r>
              <a:t/>
            </a:r>
            <a:br/>
            <a:r>
              <a:rPr lang="fr-FR" sz="2400" b="1" strike="noStrike" spc="-1">
                <a:solidFill>
                  <a:srgbClr val="003855"/>
                </a:solidFill>
                <a:latin typeface="Calibri"/>
              </a:rPr>
              <a:t>Depuis le site ensap.gouv.fr</a:t>
            </a:r>
            <a:r>
              <a:t/>
            </a:r>
            <a:br/>
            <a:r>
              <a:t/>
            </a:r>
            <a:br/>
            <a:r>
              <a:t/>
            </a:r>
            <a:br/>
            <a:r>
              <a:rPr lang="fr-FR" sz="2000" b="0" i="1" strike="noStrike" spc="-1">
                <a:solidFill>
                  <a:srgbClr val="003855"/>
                </a:solidFill>
                <a:latin typeface="Calibri"/>
              </a:rPr>
              <a:t>Présentation mise à jour le 23/10/19</a:t>
            </a:r>
            <a:endParaRPr lang="fr-FR" sz="2000" b="0" strike="noStrike" spc="-1">
              <a:solidFill>
                <a:srgbClr val="0038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3024000" y="171000"/>
            <a:ext cx="719892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261" name="TextShape 2"/>
          <p:cNvSpPr txBox="1"/>
          <p:nvPr/>
        </p:nvSpPr>
        <p:spPr>
          <a:xfrm>
            <a:off x="792000" y="864000"/>
            <a:ext cx="7488000" cy="1187640"/>
          </a:xfrm>
          <a:prstGeom prst="rect">
            <a:avLst/>
          </a:prstGeom>
          <a:noFill/>
          <a:ln>
            <a:noFill/>
          </a:ln>
        </p:spPr>
        <p:txBody>
          <a:bodyPr lIns="90000" tIns="45000" rIns="90000" bIns="45000">
            <a:spAutoFit/>
          </a:bodyPr>
          <a:lstStyle/>
          <a:p>
            <a:r>
              <a:rPr lang="fr-FR" sz="1800" b="0" strike="noStrike" spc="-1">
                <a:solidFill>
                  <a:srgbClr val="453255"/>
                </a:solidFill>
                <a:latin typeface="Arial"/>
              </a:rPr>
              <a:t>A la connexion sur le compte ENSAP, l’accès au service Retraite propose un nouveau service ouvert à partir de 45 ans pour les civils et 33 ans pour les militaires, pour tous les usagers dont l’employeur appartient au groupe 1 (origine ou accueil en cas de détachement)</a:t>
            </a:r>
          </a:p>
        </p:txBody>
      </p:sp>
      <p:pic>
        <p:nvPicPr>
          <p:cNvPr id="262" name="Image 261"/>
          <p:cNvPicPr/>
          <p:nvPr/>
        </p:nvPicPr>
        <p:blipFill>
          <a:blip r:embed="rId2"/>
          <a:stretch/>
        </p:blipFill>
        <p:spPr>
          <a:xfrm>
            <a:off x="4874760" y="3785760"/>
            <a:ext cx="3981240" cy="2766240"/>
          </a:xfrm>
          <a:prstGeom prst="rect">
            <a:avLst/>
          </a:prstGeom>
          <a:ln>
            <a:noFill/>
          </a:ln>
        </p:spPr>
      </p:pic>
      <p:pic>
        <p:nvPicPr>
          <p:cNvPr id="263" name="Image 262"/>
          <p:cNvPicPr/>
          <p:nvPr/>
        </p:nvPicPr>
        <p:blipFill>
          <a:blip r:embed="rId3"/>
          <a:stretch/>
        </p:blipFill>
        <p:spPr>
          <a:xfrm>
            <a:off x="379080" y="2251440"/>
            <a:ext cx="4372920" cy="3220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504000" y="742680"/>
            <a:ext cx="8352000" cy="913320"/>
          </a:xfrm>
          <a:prstGeom prst="rect">
            <a:avLst/>
          </a:prstGeom>
          <a:noFill/>
          <a:ln>
            <a:noFill/>
          </a:ln>
        </p:spPr>
        <p:txBody>
          <a:bodyPr lIns="90000" tIns="45000" rIns="90000" bIns="45000">
            <a:spAutoFit/>
          </a:bodyPr>
          <a:lstStyle/>
          <a:p>
            <a:r>
              <a:rPr lang="fr-FR" sz="1800" b="1" strike="noStrike" spc="-1">
                <a:solidFill>
                  <a:srgbClr val="0000FF"/>
                </a:solidFill>
                <a:latin typeface="Arial"/>
              </a:rPr>
              <a:t>Première étape de la demande</a:t>
            </a:r>
            <a:r>
              <a:rPr lang="fr-FR" sz="1800" b="0" strike="noStrike" spc="-1">
                <a:solidFill>
                  <a:srgbClr val="0000FF"/>
                </a:solidFill>
                <a:latin typeface="Arial"/>
              </a:rPr>
              <a:t> : Préparation</a:t>
            </a:r>
            <a:endParaRPr lang="fr-FR" sz="1800" b="0" strike="noStrike" spc="-1">
              <a:solidFill>
                <a:srgbClr val="453255"/>
              </a:solidFill>
              <a:latin typeface="Arial"/>
            </a:endParaRPr>
          </a:p>
        </p:txBody>
      </p:sp>
      <p:sp>
        <p:nvSpPr>
          <p:cNvPr id="265" name="TextShape 2"/>
          <p:cNvSpPr txBox="1"/>
          <p:nvPr/>
        </p:nvSpPr>
        <p:spPr>
          <a:xfrm>
            <a:off x="1800000" y="46800"/>
            <a:ext cx="8020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 Formation de la demande de départ à la retraite sur ENSAP</a:t>
            </a:r>
            <a:endParaRPr lang="fr-FR" sz="1800" b="0" strike="noStrike" spc="-1">
              <a:solidFill>
                <a:srgbClr val="003855"/>
              </a:solidFill>
              <a:latin typeface="Arial"/>
            </a:endParaRPr>
          </a:p>
        </p:txBody>
      </p:sp>
      <p:sp>
        <p:nvSpPr>
          <p:cNvPr id="266" name="TextShape 3"/>
          <p:cNvSpPr txBox="1"/>
          <p:nvPr/>
        </p:nvSpPr>
        <p:spPr>
          <a:xfrm>
            <a:off x="5328000" y="2664000"/>
            <a:ext cx="3744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Conseils sur l’adresse mail : elle doit être valide pour permettre l’envoi du récap. de la demande et la demande de RDC, + les mails d’information du suivi de la demande.</a:t>
            </a:r>
          </a:p>
        </p:txBody>
      </p:sp>
      <p:sp>
        <p:nvSpPr>
          <p:cNvPr id="267" name="Line 4"/>
          <p:cNvSpPr/>
          <p:nvPr/>
        </p:nvSpPr>
        <p:spPr>
          <a:xfrm flipH="1">
            <a:off x="4464000" y="2448000"/>
            <a:ext cx="720000" cy="144000"/>
          </a:xfrm>
          <a:prstGeom prst="line">
            <a:avLst/>
          </a:prstGeom>
          <a:ln>
            <a:noFill/>
          </a:ln>
        </p:spPr>
        <p:style>
          <a:lnRef idx="0">
            <a:scrgbClr r="0" g="0" b="0"/>
          </a:lnRef>
          <a:fillRef idx="0">
            <a:scrgbClr r="0" g="0" b="0"/>
          </a:fillRef>
          <a:effectRef idx="0">
            <a:scrgbClr r="0" g="0" b="0"/>
          </a:effectRef>
          <a:fontRef idx="minor"/>
        </p:style>
      </p:sp>
      <p:sp>
        <p:nvSpPr>
          <p:cNvPr id="268" name="TextShape 5"/>
          <p:cNvSpPr txBox="1"/>
          <p:nvPr/>
        </p:nvSpPr>
        <p:spPr>
          <a:xfrm>
            <a:off x="5328000" y="3600000"/>
            <a:ext cx="3672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Information relative au </a:t>
            </a:r>
            <a:r>
              <a:rPr lang="fr-FR" sz="1300" b="0" i="1" strike="noStrike" spc="-1">
                <a:solidFill>
                  <a:srgbClr val="453255"/>
                </a:solidFill>
                <a:latin typeface="Arial"/>
              </a:rPr>
              <a:t>time out</a:t>
            </a:r>
            <a:r>
              <a:rPr lang="fr-FR" sz="1300" b="0" strike="noStrike" spc="-1">
                <a:solidFill>
                  <a:srgbClr val="453255"/>
                </a:solidFill>
                <a:latin typeface="Arial"/>
              </a:rPr>
              <a:t> de sécurité si aucune activité sur le site pendant plus de 30 minutes (session désactivée = informations saisies perdues)</a:t>
            </a:r>
          </a:p>
        </p:txBody>
      </p:sp>
      <p:sp>
        <p:nvSpPr>
          <p:cNvPr id="269" name="Line 6"/>
          <p:cNvSpPr/>
          <p:nvPr/>
        </p:nvSpPr>
        <p:spPr>
          <a:xfrm flipH="1">
            <a:off x="4464000" y="3384000"/>
            <a:ext cx="864000" cy="144000"/>
          </a:xfrm>
          <a:prstGeom prst="line">
            <a:avLst/>
          </a:prstGeom>
          <a:ln>
            <a:noFill/>
          </a:ln>
        </p:spPr>
        <p:style>
          <a:lnRef idx="0">
            <a:scrgbClr r="0" g="0" b="0"/>
          </a:lnRef>
          <a:fillRef idx="0">
            <a:scrgbClr r="0" g="0" b="0"/>
          </a:fillRef>
          <a:effectRef idx="0">
            <a:scrgbClr r="0" g="0" b="0"/>
          </a:effectRef>
          <a:fontRef idx="minor"/>
        </p:style>
      </p:sp>
      <p:sp>
        <p:nvSpPr>
          <p:cNvPr id="270" name="TextShape 7"/>
          <p:cNvSpPr txBox="1"/>
          <p:nvPr/>
        </p:nvSpPr>
        <p:spPr>
          <a:xfrm>
            <a:off x="5760000" y="1133640"/>
            <a:ext cx="3168000" cy="882360"/>
          </a:xfrm>
          <a:prstGeom prst="rect">
            <a:avLst/>
          </a:prstGeom>
          <a:noFill/>
          <a:ln>
            <a:noFill/>
          </a:ln>
        </p:spPr>
        <p:txBody>
          <a:bodyPr lIns="90000" tIns="45000" rIns="90000" bIns="45000">
            <a:spAutoFit/>
          </a:bodyPr>
          <a:lstStyle/>
          <a:p>
            <a:r>
              <a:rPr lang="fr-FR" sz="1300" b="0" i="1" strike="noStrike" spc="-1">
                <a:solidFill>
                  <a:srgbClr val="453255"/>
                </a:solidFill>
                <a:latin typeface="Arial"/>
              </a:rPr>
              <a:t>Logo Cerfa numérique : homologation obtenue par le SRE, après étude du dossier par la DILA (Direction de l’information légale et administrative)</a:t>
            </a:r>
            <a:endParaRPr lang="fr-FR" sz="1300" b="0" strike="noStrike" spc="-1">
              <a:solidFill>
                <a:srgbClr val="453255"/>
              </a:solidFill>
              <a:latin typeface="Arial"/>
            </a:endParaRPr>
          </a:p>
        </p:txBody>
      </p:sp>
      <p:sp>
        <p:nvSpPr>
          <p:cNvPr id="271" name="Line 8"/>
          <p:cNvSpPr/>
          <p:nvPr/>
        </p:nvSpPr>
        <p:spPr>
          <a:xfrm flipH="1" flipV="1">
            <a:off x="4680000" y="1296000"/>
            <a:ext cx="648000" cy="72000"/>
          </a:xfrm>
          <a:prstGeom prst="line">
            <a:avLst/>
          </a:prstGeom>
          <a:ln>
            <a:noFill/>
          </a:ln>
        </p:spPr>
        <p:style>
          <a:lnRef idx="0">
            <a:scrgbClr r="0" g="0" b="0"/>
          </a:lnRef>
          <a:fillRef idx="0">
            <a:scrgbClr r="0" g="0" b="0"/>
          </a:fillRef>
          <a:effectRef idx="0">
            <a:scrgbClr r="0" g="0" b="0"/>
          </a:effectRef>
          <a:fontRef idx="minor"/>
        </p:style>
      </p:sp>
      <p:pic>
        <p:nvPicPr>
          <p:cNvPr id="272" name="Image 271"/>
          <p:cNvPicPr/>
          <p:nvPr/>
        </p:nvPicPr>
        <p:blipFill>
          <a:blip r:embed="rId2"/>
          <a:stretch/>
        </p:blipFill>
        <p:spPr>
          <a:xfrm>
            <a:off x="490320" y="1152000"/>
            <a:ext cx="4693680" cy="5463360"/>
          </a:xfrm>
          <a:prstGeom prst="rect">
            <a:avLst/>
          </a:prstGeom>
          <a:ln>
            <a:noFill/>
          </a:ln>
        </p:spPr>
      </p:pic>
      <p:sp>
        <p:nvSpPr>
          <p:cNvPr id="273" name="Line 9"/>
          <p:cNvSpPr/>
          <p:nvPr/>
        </p:nvSpPr>
        <p:spPr>
          <a:xfrm flipH="1">
            <a:off x="3744000" y="5256000"/>
            <a:ext cx="2304000" cy="936000"/>
          </a:xfrm>
          <a:prstGeom prst="line">
            <a:avLst/>
          </a:prstGeom>
          <a:ln>
            <a:noFill/>
          </a:ln>
        </p:spPr>
        <p:style>
          <a:lnRef idx="0">
            <a:scrgbClr r="0" g="0" b="0"/>
          </a:lnRef>
          <a:fillRef idx="0">
            <a:scrgbClr r="0" g="0" b="0"/>
          </a:fillRef>
          <a:effectRef idx="0">
            <a:scrgbClr r="0" g="0" b="0"/>
          </a:effectRef>
          <a:fontRef idx="minor"/>
        </p:style>
      </p:sp>
      <p:sp>
        <p:nvSpPr>
          <p:cNvPr id="274" name="Line 10"/>
          <p:cNvSpPr/>
          <p:nvPr/>
        </p:nvSpPr>
        <p:spPr>
          <a:xfrm>
            <a:off x="5256000" y="1368000"/>
            <a:ext cx="50400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275" name="TextShape 11"/>
          <p:cNvSpPr txBox="1"/>
          <p:nvPr/>
        </p:nvSpPr>
        <p:spPr>
          <a:xfrm>
            <a:off x="5688000" y="5400000"/>
            <a:ext cx="3096000" cy="303480"/>
          </a:xfrm>
          <a:prstGeom prst="rect">
            <a:avLst/>
          </a:prstGeom>
          <a:noFill/>
          <a:ln>
            <a:noFill/>
          </a:ln>
        </p:spPr>
        <p:txBody>
          <a:bodyPr lIns="90000" tIns="45000" rIns="90000" bIns="45000">
            <a:spAutoFit/>
          </a:bodyPr>
          <a:lstStyle/>
          <a:p>
            <a:r>
              <a:rPr lang="fr-FR" sz="1400" b="0" strike="noStrike" spc="-1">
                <a:solidFill>
                  <a:srgbClr val="453255"/>
                </a:solidFill>
                <a:latin typeface="Arial"/>
              </a:rPr>
              <a:t>Cases à cocher obligatoirement</a:t>
            </a:r>
          </a:p>
        </p:txBody>
      </p:sp>
      <p:sp>
        <p:nvSpPr>
          <p:cNvPr id="276" name="Line 12"/>
          <p:cNvSpPr/>
          <p:nvPr/>
        </p:nvSpPr>
        <p:spPr>
          <a:xfrm flipV="1">
            <a:off x="4968000" y="5544000"/>
            <a:ext cx="720000" cy="720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277" name="Line 13"/>
          <p:cNvSpPr/>
          <p:nvPr/>
        </p:nvSpPr>
        <p:spPr>
          <a:xfrm>
            <a:off x="2592000" y="4824000"/>
            <a:ext cx="3096000" cy="648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2950200" y="216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279" name="TextShape 2"/>
          <p:cNvSpPr txBox="1"/>
          <p:nvPr/>
        </p:nvSpPr>
        <p:spPr>
          <a:xfrm>
            <a:off x="504000" y="648000"/>
            <a:ext cx="8496000" cy="516600"/>
          </a:xfrm>
          <a:prstGeom prst="rect">
            <a:avLst/>
          </a:prstGeom>
          <a:noFill/>
          <a:ln>
            <a:noFill/>
          </a:ln>
        </p:spPr>
        <p:txBody>
          <a:bodyPr lIns="90000" tIns="45000" rIns="90000" bIns="45000">
            <a:spAutoFit/>
          </a:bodyPr>
          <a:lstStyle/>
          <a:p>
            <a:r>
              <a:rPr lang="fr-FR" sz="1600" b="1" strike="noStrike" spc="-1">
                <a:solidFill>
                  <a:srgbClr val="0000FF"/>
                </a:solidFill>
                <a:latin typeface="Arial"/>
              </a:rPr>
              <a:t>Suite de la première étape </a:t>
            </a:r>
            <a:r>
              <a:rPr lang="fr-FR" sz="1600" b="0" strike="noStrike" spc="-1">
                <a:solidFill>
                  <a:srgbClr val="0000FF"/>
                </a:solidFill>
                <a:latin typeface="Arial"/>
              </a:rPr>
              <a:t>:   Cocher les items concernés et valider</a:t>
            </a:r>
            <a:endParaRPr lang="fr-FR" sz="1600" b="0" strike="noStrike" spc="-1">
              <a:solidFill>
                <a:srgbClr val="453255"/>
              </a:solidFill>
              <a:latin typeface="Arial"/>
            </a:endParaRPr>
          </a:p>
        </p:txBody>
      </p:sp>
      <p:pic>
        <p:nvPicPr>
          <p:cNvPr id="280" name="Image 279"/>
          <p:cNvPicPr/>
          <p:nvPr/>
        </p:nvPicPr>
        <p:blipFill>
          <a:blip r:embed="rId2"/>
          <a:stretch/>
        </p:blipFill>
        <p:spPr>
          <a:xfrm>
            <a:off x="5472000" y="2376000"/>
            <a:ext cx="3349440" cy="2736000"/>
          </a:xfrm>
          <a:prstGeom prst="rect">
            <a:avLst/>
          </a:prstGeom>
          <a:ln>
            <a:noFill/>
          </a:ln>
        </p:spPr>
      </p:pic>
      <p:sp>
        <p:nvSpPr>
          <p:cNvPr id="281" name="Line 3"/>
          <p:cNvSpPr/>
          <p:nvPr/>
        </p:nvSpPr>
        <p:spPr>
          <a:xfrm flipV="1">
            <a:off x="4680000" y="1728000"/>
            <a:ext cx="1080000" cy="2232000"/>
          </a:xfrm>
          <a:prstGeom prst="line">
            <a:avLst/>
          </a:prstGeom>
          <a:ln>
            <a:noFill/>
          </a:ln>
        </p:spPr>
        <p:style>
          <a:lnRef idx="0">
            <a:scrgbClr r="0" g="0" b="0"/>
          </a:lnRef>
          <a:fillRef idx="0">
            <a:scrgbClr r="0" g="0" b="0"/>
          </a:fillRef>
          <a:effectRef idx="0">
            <a:scrgbClr r="0" g="0" b="0"/>
          </a:effectRef>
          <a:fontRef idx="minor"/>
        </p:style>
      </p:sp>
      <p:sp>
        <p:nvSpPr>
          <p:cNvPr id="282" name="TextShape 4"/>
          <p:cNvSpPr txBox="1"/>
          <p:nvPr/>
        </p:nvSpPr>
        <p:spPr>
          <a:xfrm>
            <a:off x="5760000" y="1493640"/>
            <a:ext cx="3096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Zone « En savoir plus » dépliée ci-dessous, contient la liste des pièces justificatives relatives aux enfants</a:t>
            </a:r>
          </a:p>
        </p:txBody>
      </p:sp>
      <p:sp>
        <p:nvSpPr>
          <p:cNvPr id="283" name="TextShape 5"/>
          <p:cNvSpPr txBox="1"/>
          <p:nvPr/>
        </p:nvSpPr>
        <p:spPr>
          <a:xfrm>
            <a:off x="5328000" y="5299560"/>
            <a:ext cx="3312000" cy="820440"/>
          </a:xfrm>
          <a:prstGeom prst="rect">
            <a:avLst/>
          </a:prstGeom>
          <a:noFill/>
          <a:ln>
            <a:noFill/>
          </a:ln>
        </p:spPr>
        <p:txBody>
          <a:bodyPr lIns="90000" tIns="45000" rIns="90000" bIns="45000">
            <a:spAutoFit/>
          </a:bodyPr>
          <a:lstStyle/>
          <a:p>
            <a:r>
              <a:rPr lang="fr-FR" sz="1200" b="0" strike="noStrike" spc="-1">
                <a:solidFill>
                  <a:srgbClr val="453255"/>
                </a:solidFill>
                <a:latin typeface="Arial"/>
              </a:rPr>
              <a:t>Il est possible de sélectionner la coche « Je ne suis pas concerné(e) par cette rubrique. »  </a:t>
            </a:r>
            <a:r>
              <a:rPr lang="fr-FR" sz="1200" b="0" strike="noStrike" spc="-1">
                <a:solidFill>
                  <a:srgbClr val="453255"/>
                </a:solidFill>
                <a:latin typeface="Arial Black"/>
                <a:ea typeface="Arial Black"/>
              </a:rPr>
              <a:t>►</a:t>
            </a:r>
            <a:r>
              <a:rPr lang="fr-FR" sz="1200" b="0" strike="noStrike" spc="-1">
                <a:solidFill>
                  <a:srgbClr val="453255"/>
                </a:solidFill>
                <a:latin typeface="Arial"/>
                <a:ea typeface="Arial Black"/>
              </a:rPr>
              <a:t> </a:t>
            </a:r>
            <a:r>
              <a:rPr lang="fr-FR" sz="1200" b="0" strike="noStrike" spc="-1">
                <a:solidFill>
                  <a:srgbClr val="453255"/>
                </a:solidFill>
                <a:latin typeface="Arial"/>
              </a:rPr>
              <a:t>A l’étape 4, les pièces justificatives  ne seront pas obligatoires.</a:t>
            </a:r>
          </a:p>
        </p:txBody>
      </p:sp>
      <p:sp>
        <p:nvSpPr>
          <p:cNvPr id="284" name="Line 6"/>
          <p:cNvSpPr/>
          <p:nvPr/>
        </p:nvSpPr>
        <p:spPr>
          <a:xfrm flipH="1" flipV="1">
            <a:off x="2448000" y="4536000"/>
            <a:ext cx="3024000" cy="763560"/>
          </a:xfrm>
          <a:prstGeom prst="line">
            <a:avLst/>
          </a:prstGeom>
          <a:ln>
            <a:noFill/>
          </a:ln>
        </p:spPr>
        <p:style>
          <a:lnRef idx="0">
            <a:scrgbClr r="0" g="0" b="0"/>
          </a:lnRef>
          <a:fillRef idx="0">
            <a:scrgbClr r="0" g="0" b="0"/>
          </a:fillRef>
          <a:effectRef idx="0">
            <a:scrgbClr r="0" g="0" b="0"/>
          </a:effectRef>
          <a:fontRef idx="minor"/>
        </p:style>
      </p:sp>
      <p:cxnSp>
        <p:nvCxnSpPr>
          <p:cNvPr id="285" name="Line 7"/>
          <p:cNvCxnSpPr>
            <a:stCxn id="284" idx="1"/>
            <a:endCxn id="284" idx="1"/>
          </p:cNvCxnSpPr>
          <p:nvPr/>
        </p:nvCxnSpPr>
        <p:spPr>
          <a:xfrm>
            <a:off x="5472000" y="4917600"/>
            <a:ext cx="360" cy="360"/>
          </a:xfrm>
          <a:prstGeom prst="bentConnector3">
            <a:avLst/>
          </a:prstGeom>
          <a:ln>
            <a:solidFill>
              <a:srgbClr val="000000"/>
            </a:solidFill>
            <a:tailEnd type="triangle" w="med" len="med"/>
          </a:ln>
        </p:spPr>
      </p:cxnSp>
      <p:pic>
        <p:nvPicPr>
          <p:cNvPr id="286" name="Image 285"/>
          <p:cNvPicPr/>
          <p:nvPr/>
        </p:nvPicPr>
        <p:blipFill>
          <a:blip r:embed="rId3"/>
          <a:stretch/>
        </p:blipFill>
        <p:spPr>
          <a:xfrm>
            <a:off x="432000" y="1008000"/>
            <a:ext cx="4480200" cy="5328000"/>
          </a:xfrm>
          <a:prstGeom prst="rect">
            <a:avLst/>
          </a:prstGeom>
          <a:ln>
            <a:noFill/>
          </a:ln>
        </p:spPr>
      </p:pic>
      <p:sp>
        <p:nvSpPr>
          <p:cNvPr id="287" name="Line 8"/>
          <p:cNvSpPr/>
          <p:nvPr/>
        </p:nvSpPr>
        <p:spPr>
          <a:xfrm>
            <a:off x="2592000" y="3744000"/>
            <a:ext cx="2880000" cy="1512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288" name="Line 9"/>
          <p:cNvSpPr/>
          <p:nvPr/>
        </p:nvSpPr>
        <p:spPr>
          <a:xfrm flipV="1">
            <a:off x="4752000" y="1728000"/>
            <a:ext cx="1008000" cy="1224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3022200" y="216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290" name="TextShape 2"/>
          <p:cNvSpPr txBox="1"/>
          <p:nvPr/>
        </p:nvSpPr>
        <p:spPr>
          <a:xfrm>
            <a:off x="143640" y="864000"/>
            <a:ext cx="8928360" cy="432000"/>
          </a:xfrm>
          <a:prstGeom prst="rect">
            <a:avLst/>
          </a:prstGeom>
          <a:noFill/>
          <a:ln>
            <a:noFill/>
          </a:ln>
        </p:spPr>
        <p:txBody>
          <a:bodyPr lIns="90000" tIns="45000" rIns="90000" bIns="45000">
            <a:spAutoFit/>
          </a:bodyPr>
          <a:lstStyle/>
          <a:p>
            <a:r>
              <a:rPr lang="fr-FR" sz="1800" b="1" strike="noStrike" spc="-1">
                <a:solidFill>
                  <a:srgbClr val="0000FF"/>
                </a:solidFill>
                <a:latin typeface="Arial"/>
              </a:rPr>
              <a:t>Deuxième étape</a:t>
            </a:r>
            <a:r>
              <a:rPr lang="fr-FR" sz="1800" b="0" strike="noStrike" spc="-1">
                <a:solidFill>
                  <a:srgbClr val="0000FF"/>
                </a:solidFill>
                <a:latin typeface="Arial"/>
              </a:rPr>
              <a:t> : Situation -  La saisie du grade est obligatoire et manuelle </a:t>
            </a:r>
            <a:endParaRPr lang="fr-FR" sz="1800" b="0" strike="noStrike" spc="-1">
              <a:solidFill>
                <a:srgbClr val="453255"/>
              </a:solidFill>
              <a:latin typeface="Arial"/>
            </a:endParaRPr>
          </a:p>
        </p:txBody>
      </p:sp>
      <p:sp>
        <p:nvSpPr>
          <p:cNvPr id="291" name="TextShape 3"/>
          <p:cNvSpPr txBox="1"/>
          <p:nvPr/>
        </p:nvSpPr>
        <p:spPr>
          <a:xfrm>
            <a:off x="5470920" y="3528000"/>
            <a:ext cx="3601080" cy="1080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Cas particulier d’une personne en détachement : choix de l’employeur gestionnaire. Cette zone n’est affichée que pour les cas de détachement</a:t>
            </a:r>
          </a:p>
        </p:txBody>
      </p:sp>
      <p:sp>
        <p:nvSpPr>
          <p:cNvPr id="292" name="TextShape 4"/>
          <p:cNvSpPr txBox="1"/>
          <p:nvPr/>
        </p:nvSpPr>
        <p:spPr>
          <a:xfrm>
            <a:off x="5544000" y="1404000"/>
            <a:ext cx="3384000" cy="2268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NB : même si l’ENSAP connaît le grade au moment de la saisie de la demande par l’usager, il se peut que ce dernier sache sur quel grade futur il pourra partir. Le gestionnaire pension effectue un contrôle de cohérence à partir de cette information auprès de l’employeur.</a:t>
            </a:r>
          </a:p>
          <a:p>
            <a:endParaRPr lang="fr-FR" sz="1300" b="0" strike="noStrike" spc="-1">
              <a:solidFill>
                <a:srgbClr val="453255"/>
              </a:solidFill>
              <a:latin typeface="Arial"/>
            </a:endParaRPr>
          </a:p>
          <a:p>
            <a:r>
              <a:rPr lang="fr-FR" sz="1300" b="0" strike="noStrike" spc="-1">
                <a:solidFill>
                  <a:srgbClr val="453255"/>
                </a:solidFill>
                <a:latin typeface="Arial"/>
              </a:rPr>
              <a:t>Saisie du grade possible jusqu’à 250 caractères, aucun caractère interdit</a:t>
            </a:r>
          </a:p>
        </p:txBody>
      </p:sp>
      <p:pic>
        <p:nvPicPr>
          <p:cNvPr id="293" name="Image 292"/>
          <p:cNvPicPr/>
          <p:nvPr/>
        </p:nvPicPr>
        <p:blipFill>
          <a:blip r:embed="rId2"/>
          <a:stretch/>
        </p:blipFill>
        <p:spPr>
          <a:xfrm>
            <a:off x="360000" y="1368000"/>
            <a:ext cx="4896000" cy="4464000"/>
          </a:xfrm>
          <a:prstGeom prst="rect">
            <a:avLst/>
          </a:prstGeom>
          <a:ln>
            <a:noFill/>
          </a:ln>
        </p:spPr>
      </p:pic>
      <p:sp>
        <p:nvSpPr>
          <p:cNvPr id="294" name="Line 5"/>
          <p:cNvSpPr/>
          <p:nvPr/>
        </p:nvSpPr>
        <p:spPr>
          <a:xfrm flipV="1">
            <a:off x="4680000" y="2592000"/>
            <a:ext cx="1008000" cy="288000"/>
          </a:xfrm>
          <a:prstGeom prst="line">
            <a:avLst/>
          </a:prstGeom>
          <a:ln>
            <a:noFill/>
          </a:ln>
        </p:spPr>
        <p:style>
          <a:lnRef idx="0">
            <a:scrgbClr r="0" g="0" b="0"/>
          </a:lnRef>
          <a:fillRef idx="0">
            <a:scrgbClr r="0" g="0" b="0"/>
          </a:fillRef>
          <a:effectRef idx="0">
            <a:scrgbClr r="0" g="0" b="0"/>
          </a:effectRef>
          <a:fontRef idx="minor"/>
        </p:style>
      </p:sp>
      <p:sp>
        <p:nvSpPr>
          <p:cNvPr id="295" name="Line 6"/>
          <p:cNvSpPr/>
          <p:nvPr/>
        </p:nvSpPr>
        <p:spPr>
          <a:xfrm flipH="1">
            <a:off x="3168000" y="3744000"/>
            <a:ext cx="2014920" cy="432000"/>
          </a:xfrm>
          <a:prstGeom prst="line">
            <a:avLst/>
          </a:prstGeom>
          <a:ln>
            <a:noFill/>
          </a:ln>
        </p:spPr>
        <p:style>
          <a:lnRef idx="0">
            <a:scrgbClr r="0" g="0" b="0"/>
          </a:lnRef>
          <a:fillRef idx="0">
            <a:scrgbClr r="0" g="0" b="0"/>
          </a:fillRef>
          <a:effectRef idx="0">
            <a:scrgbClr r="0" g="0" b="0"/>
          </a:effectRef>
          <a:fontRef idx="minor"/>
        </p:style>
      </p:sp>
      <p:sp>
        <p:nvSpPr>
          <p:cNvPr id="296" name="TextShape 7"/>
          <p:cNvSpPr txBox="1"/>
          <p:nvPr/>
        </p:nvSpPr>
        <p:spPr>
          <a:xfrm>
            <a:off x="5544000" y="4608360"/>
            <a:ext cx="3600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Si l’employeur sélectionné n’est pas en groupe 1, un message de redirection vers le formulaire EPR 10 est affiché. La demande sur l’Ensap ne peut pas aller plus loin.</a:t>
            </a:r>
          </a:p>
        </p:txBody>
      </p:sp>
      <p:sp>
        <p:nvSpPr>
          <p:cNvPr id="297" name="Line 8"/>
          <p:cNvSpPr/>
          <p:nvPr/>
        </p:nvSpPr>
        <p:spPr>
          <a:xfrm flipH="1" flipV="1">
            <a:off x="3744000" y="5040000"/>
            <a:ext cx="1584000" cy="216000"/>
          </a:xfrm>
          <a:prstGeom prst="line">
            <a:avLst/>
          </a:prstGeom>
          <a:ln>
            <a:noFill/>
          </a:ln>
        </p:spPr>
        <p:style>
          <a:lnRef idx="0">
            <a:scrgbClr r="0" g="0" b="0"/>
          </a:lnRef>
          <a:fillRef idx="0">
            <a:scrgbClr r="0" g="0" b="0"/>
          </a:fillRef>
          <a:effectRef idx="0">
            <a:scrgbClr r="0" g="0" b="0"/>
          </a:effectRef>
          <a:fontRef idx="minor"/>
        </p:style>
      </p:sp>
      <p:pic>
        <p:nvPicPr>
          <p:cNvPr id="298" name="Image 297"/>
          <p:cNvPicPr/>
          <p:nvPr/>
        </p:nvPicPr>
        <p:blipFill>
          <a:blip r:embed="rId3"/>
          <a:stretch/>
        </p:blipFill>
        <p:spPr>
          <a:xfrm>
            <a:off x="360000" y="5940000"/>
            <a:ext cx="5112000" cy="572040"/>
          </a:xfrm>
          <a:prstGeom prst="rect">
            <a:avLst/>
          </a:prstGeom>
          <a:ln>
            <a:noFill/>
          </a:ln>
        </p:spPr>
      </p:pic>
      <p:sp>
        <p:nvSpPr>
          <p:cNvPr id="299" name="Line 9"/>
          <p:cNvSpPr/>
          <p:nvPr/>
        </p:nvSpPr>
        <p:spPr>
          <a:xfrm flipH="1">
            <a:off x="5616000" y="6048000"/>
            <a:ext cx="648000" cy="360000"/>
          </a:xfrm>
          <a:prstGeom prst="line">
            <a:avLst/>
          </a:prstGeom>
          <a:ln>
            <a:noFill/>
          </a:ln>
        </p:spPr>
        <p:style>
          <a:lnRef idx="0">
            <a:scrgbClr r="0" g="0" b="0"/>
          </a:lnRef>
          <a:fillRef idx="0">
            <a:scrgbClr r="0" g="0" b="0"/>
          </a:fillRef>
          <a:effectRef idx="0">
            <a:scrgbClr r="0" g="0" b="0"/>
          </a:effectRef>
          <a:fontRef idx="minor"/>
        </p:style>
      </p:sp>
      <p:sp>
        <p:nvSpPr>
          <p:cNvPr id="300" name="Line 10"/>
          <p:cNvSpPr/>
          <p:nvPr/>
        </p:nvSpPr>
        <p:spPr>
          <a:xfrm flipH="1">
            <a:off x="3816000" y="3672000"/>
            <a:ext cx="1654920" cy="0"/>
          </a:xfrm>
          <a:prstGeom prst="line">
            <a:avLst/>
          </a:prstGeom>
          <a:ln>
            <a:noFill/>
          </a:ln>
        </p:spPr>
        <p:style>
          <a:lnRef idx="0">
            <a:scrgbClr r="0" g="0" b="0"/>
          </a:lnRef>
          <a:fillRef idx="0">
            <a:scrgbClr r="0" g="0" b="0"/>
          </a:fillRef>
          <a:effectRef idx="0">
            <a:scrgbClr r="0" g="0" b="0"/>
          </a:effectRef>
          <a:fontRef idx="minor"/>
        </p:style>
      </p:sp>
      <p:sp>
        <p:nvSpPr>
          <p:cNvPr id="301" name="Line 11"/>
          <p:cNvSpPr/>
          <p:nvPr/>
        </p:nvSpPr>
        <p:spPr>
          <a:xfrm>
            <a:off x="3816000" y="3672000"/>
            <a:ext cx="165492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02" name="Line 12"/>
          <p:cNvSpPr/>
          <p:nvPr/>
        </p:nvSpPr>
        <p:spPr>
          <a:xfrm flipV="1">
            <a:off x="5040000" y="1800000"/>
            <a:ext cx="504000" cy="864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03" name="Line 13"/>
          <p:cNvSpPr/>
          <p:nvPr/>
        </p:nvSpPr>
        <p:spPr>
          <a:xfrm>
            <a:off x="4680000" y="4680000"/>
            <a:ext cx="86400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04" name="Line 14"/>
          <p:cNvSpPr/>
          <p:nvPr/>
        </p:nvSpPr>
        <p:spPr>
          <a:xfrm flipV="1">
            <a:off x="5400000" y="5472000"/>
            <a:ext cx="2160000" cy="792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30222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306" name="TextShape 2"/>
          <p:cNvSpPr txBox="1"/>
          <p:nvPr/>
        </p:nvSpPr>
        <p:spPr>
          <a:xfrm>
            <a:off x="72000" y="864000"/>
            <a:ext cx="9019800" cy="1307160"/>
          </a:xfrm>
          <a:prstGeom prst="rect">
            <a:avLst/>
          </a:prstGeom>
          <a:noFill/>
          <a:ln>
            <a:noFill/>
          </a:ln>
        </p:spPr>
        <p:txBody>
          <a:bodyPr lIns="90000" tIns="45000" rIns="90000" bIns="45000">
            <a:spAutoFit/>
          </a:bodyPr>
          <a:lstStyle/>
          <a:p>
            <a:r>
              <a:rPr lang="fr-FR" sz="1600" b="1" strike="noStrike" spc="-1">
                <a:solidFill>
                  <a:srgbClr val="0000FF"/>
                </a:solidFill>
                <a:latin typeface="Arial"/>
              </a:rPr>
              <a:t>Deuxième étape</a:t>
            </a:r>
            <a:r>
              <a:rPr lang="fr-FR" sz="1600" b="0" strike="noStrike" spc="-1">
                <a:solidFill>
                  <a:srgbClr val="0000FF"/>
                </a:solidFill>
                <a:latin typeface="Arial"/>
              </a:rPr>
              <a:t> : Situation (suite) </a:t>
            </a:r>
            <a:r>
              <a:rPr lang="fr-FR" sz="1600" b="0" strike="noStrike" spc="-1">
                <a:solidFill>
                  <a:srgbClr val="453255"/>
                </a:solidFill>
                <a:latin typeface="Arial"/>
              </a:rPr>
              <a:t>- L’adresse postale actuelle doit être obligatoirement complétée, (donnée non présente dans le profil ENSAP). Une adresse future peut être renseignée avec une date de validité.</a:t>
            </a:r>
          </a:p>
          <a:p>
            <a:r>
              <a:rPr lang="fr-FR" sz="1600" b="0" strike="noStrike" spc="-1">
                <a:solidFill>
                  <a:srgbClr val="0066FF"/>
                </a:solidFill>
                <a:latin typeface="Arial"/>
              </a:rPr>
              <a:t>Si la demande a été faite sur info-retraite.fr, l’adresse actuelle sera déjà complétée mais pourra être modifiée.</a:t>
            </a:r>
            <a:endParaRPr lang="fr-FR" sz="1600" b="0" strike="noStrike" spc="-1">
              <a:solidFill>
                <a:srgbClr val="453255"/>
              </a:solidFill>
              <a:latin typeface="Arial"/>
            </a:endParaRPr>
          </a:p>
        </p:txBody>
      </p:sp>
      <p:sp>
        <p:nvSpPr>
          <p:cNvPr id="307" name="TextShape 3"/>
          <p:cNvSpPr txBox="1"/>
          <p:nvPr/>
        </p:nvSpPr>
        <p:spPr>
          <a:xfrm>
            <a:off x="6696000" y="4895640"/>
            <a:ext cx="2285640" cy="1080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Possibilité d’ajouter une adresse future : le choix Oui déplie une nouvelle zone de saisie</a:t>
            </a:r>
          </a:p>
        </p:txBody>
      </p:sp>
      <p:pic>
        <p:nvPicPr>
          <p:cNvPr id="308" name="Image 307"/>
          <p:cNvPicPr/>
          <p:nvPr/>
        </p:nvPicPr>
        <p:blipFill>
          <a:blip r:embed="rId2"/>
          <a:stretch/>
        </p:blipFill>
        <p:spPr>
          <a:xfrm>
            <a:off x="248760" y="2304000"/>
            <a:ext cx="5511240" cy="4307040"/>
          </a:xfrm>
          <a:prstGeom prst="rect">
            <a:avLst/>
          </a:prstGeom>
          <a:ln>
            <a:noFill/>
          </a:ln>
        </p:spPr>
      </p:pic>
      <p:sp>
        <p:nvSpPr>
          <p:cNvPr id="309" name="Line 4"/>
          <p:cNvSpPr/>
          <p:nvPr/>
        </p:nvSpPr>
        <p:spPr>
          <a:xfrm flipH="1" flipV="1">
            <a:off x="4680000" y="4032000"/>
            <a:ext cx="1944000" cy="216000"/>
          </a:xfrm>
          <a:prstGeom prst="line">
            <a:avLst/>
          </a:prstGeom>
          <a:ln>
            <a:noFill/>
          </a:ln>
        </p:spPr>
        <p:style>
          <a:lnRef idx="0">
            <a:scrgbClr r="0" g="0" b="0"/>
          </a:lnRef>
          <a:fillRef idx="0">
            <a:scrgbClr r="0" g="0" b="0"/>
          </a:fillRef>
          <a:effectRef idx="0">
            <a:scrgbClr r="0" g="0" b="0"/>
          </a:effectRef>
          <a:fontRef idx="minor"/>
        </p:style>
      </p:sp>
      <p:sp>
        <p:nvSpPr>
          <p:cNvPr id="310" name="Line 5"/>
          <p:cNvSpPr/>
          <p:nvPr/>
        </p:nvSpPr>
        <p:spPr>
          <a:xfrm flipV="1">
            <a:off x="3456000" y="3600000"/>
            <a:ext cx="3024000" cy="576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11" name="TextShape 6"/>
          <p:cNvSpPr txBox="1"/>
          <p:nvPr/>
        </p:nvSpPr>
        <p:spPr>
          <a:xfrm>
            <a:off x="6408000" y="3240000"/>
            <a:ext cx="2592000" cy="729720"/>
          </a:xfrm>
          <a:prstGeom prst="rect">
            <a:avLst/>
          </a:prstGeom>
          <a:noFill/>
          <a:ln>
            <a:noFill/>
          </a:ln>
        </p:spPr>
        <p:txBody>
          <a:bodyPr lIns="90000" tIns="45000" rIns="90000" bIns="45000">
            <a:spAutoFit/>
          </a:bodyPr>
          <a:lstStyle/>
          <a:p>
            <a:r>
              <a:rPr lang="fr-FR" sz="1400" b="0" strike="noStrike" spc="-1">
                <a:solidFill>
                  <a:srgbClr val="453255"/>
                </a:solidFill>
                <a:latin typeface="Arial"/>
              </a:rPr>
              <a:t>Menu déroulant pour les pays autre que la France ( qui est affichée par défaut)</a:t>
            </a:r>
          </a:p>
        </p:txBody>
      </p:sp>
      <p:sp>
        <p:nvSpPr>
          <p:cNvPr id="312" name="Line 7"/>
          <p:cNvSpPr/>
          <p:nvPr/>
        </p:nvSpPr>
        <p:spPr>
          <a:xfrm>
            <a:off x="4612320" y="4680000"/>
            <a:ext cx="2083680" cy="360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3022200" y="216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314" name="TextShape 2"/>
          <p:cNvSpPr txBox="1"/>
          <p:nvPr/>
        </p:nvSpPr>
        <p:spPr>
          <a:xfrm>
            <a:off x="5184000" y="936000"/>
            <a:ext cx="3744000" cy="2373480"/>
          </a:xfrm>
          <a:prstGeom prst="rect">
            <a:avLst/>
          </a:prstGeom>
          <a:noFill/>
          <a:ln>
            <a:noFill/>
          </a:ln>
        </p:spPr>
        <p:txBody>
          <a:bodyPr lIns="90000" tIns="45000" rIns="90000" bIns="45000">
            <a:spAutoFit/>
          </a:bodyPr>
          <a:lstStyle/>
          <a:p>
            <a:endParaRPr lang="fr-FR" sz="1800" b="0" strike="noStrike" spc="-1">
              <a:solidFill>
                <a:srgbClr val="453255"/>
              </a:solidFill>
              <a:latin typeface="Arial"/>
            </a:endParaRPr>
          </a:p>
          <a:p>
            <a:endParaRPr lang="fr-FR" sz="1800" b="0" strike="noStrike" spc="-1">
              <a:solidFill>
                <a:srgbClr val="453255"/>
              </a:solidFill>
              <a:latin typeface="Arial"/>
            </a:endParaRPr>
          </a:p>
          <a:p>
            <a:r>
              <a:rPr lang="fr-FR" sz="1400" b="0" strike="noStrike" spc="-1">
                <a:solidFill>
                  <a:srgbClr val="453255"/>
                </a:solidFill>
                <a:latin typeface="Arial"/>
              </a:rPr>
              <a:t>La date de départ peut être antérieure à la date du jour ( au plus tard 01/01/1985). Elle ne peut pas être postérieure de plus de 18 mois à compter du jour de la demande ( ex : jour de la demande = 21/11/2018 – date de départ au plus tard 20/05/2020)</a:t>
            </a:r>
          </a:p>
          <a:p>
            <a:r>
              <a:rPr lang="fr-FR" sz="1400" b="0" strike="noStrike" spc="-1">
                <a:solidFill>
                  <a:srgbClr val="0066FF"/>
                </a:solidFill>
                <a:latin typeface="Arial"/>
              </a:rPr>
              <a:t>Si la demande a été faite sur info-retraite.fr, la date de départ sera déjà complétée mais pourra être modifiée</a:t>
            </a:r>
            <a:endParaRPr lang="fr-FR" sz="1400" b="0" strike="noStrike" spc="-1">
              <a:solidFill>
                <a:srgbClr val="453255"/>
              </a:solidFill>
              <a:latin typeface="Arial"/>
            </a:endParaRPr>
          </a:p>
        </p:txBody>
      </p:sp>
      <p:sp>
        <p:nvSpPr>
          <p:cNvPr id="315" name="TextShape 3"/>
          <p:cNvSpPr txBox="1"/>
          <p:nvPr/>
        </p:nvSpPr>
        <p:spPr>
          <a:xfrm>
            <a:off x="6048000" y="3504600"/>
            <a:ext cx="3069360" cy="455400"/>
          </a:xfrm>
          <a:prstGeom prst="rect">
            <a:avLst/>
          </a:prstGeom>
          <a:noFill/>
          <a:ln>
            <a:noFill/>
          </a:ln>
        </p:spPr>
        <p:txBody>
          <a:bodyPr lIns="90000" tIns="45000" rIns="90000" bIns="45000">
            <a:spAutoFit/>
          </a:bodyPr>
          <a:lstStyle/>
          <a:p>
            <a:r>
              <a:rPr lang="fr-FR" sz="1200" b="0" strike="noStrike" spc="-1">
                <a:solidFill>
                  <a:srgbClr val="453255"/>
                </a:solidFill>
                <a:latin typeface="Arial"/>
              </a:rPr>
              <a:t>Les calendriers interactifs sont paramétrés mais les saisies manuelles sont possibles</a:t>
            </a:r>
          </a:p>
        </p:txBody>
      </p:sp>
      <p:sp>
        <p:nvSpPr>
          <p:cNvPr id="316" name="Line 4"/>
          <p:cNvSpPr/>
          <p:nvPr/>
        </p:nvSpPr>
        <p:spPr>
          <a:xfrm flipH="1">
            <a:off x="3384000" y="2952000"/>
            <a:ext cx="1944000" cy="360000"/>
          </a:xfrm>
          <a:prstGeom prst="line">
            <a:avLst/>
          </a:prstGeom>
          <a:ln>
            <a:noFill/>
          </a:ln>
        </p:spPr>
        <p:style>
          <a:lnRef idx="0">
            <a:scrgbClr r="0" g="0" b="0"/>
          </a:lnRef>
          <a:fillRef idx="0">
            <a:scrgbClr r="0" g="0" b="0"/>
          </a:fillRef>
          <a:effectRef idx="0">
            <a:scrgbClr r="0" g="0" b="0"/>
          </a:effectRef>
          <a:fontRef idx="minor"/>
        </p:style>
      </p:sp>
      <p:sp>
        <p:nvSpPr>
          <p:cNvPr id="317" name="Line 5"/>
          <p:cNvSpPr/>
          <p:nvPr/>
        </p:nvSpPr>
        <p:spPr>
          <a:xfrm flipH="1">
            <a:off x="3312000" y="5112000"/>
            <a:ext cx="1584000" cy="216000"/>
          </a:xfrm>
          <a:prstGeom prst="line">
            <a:avLst/>
          </a:prstGeom>
          <a:ln>
            <a:noFill/>
          </a:ln>
        </p:spPr>
        <p:style>
          <a:lnRef idx="0">
            <a:scrgbClr r="0" g="0" b="0"/>
          </a:lnRef>
          <a:fillRef idx="0">
            <a:scrgbClr r="0" g="0" b="0"/>
          </a:fillRef>
          <a:effectRef idx="0">
            <a:scrgbClr r="0" g="0" b="0"/>
          </a:effectRef>
          <a:fontRef idx="minor"/>
        </p:style>
      </p:sp>
      <p:pic>
        <p:nvPicPr>
          <p:cNvPr id="318" name="Image 317"/>
          <p:cNvPicPr/>
          <p:nvPr/>
        </p:nvPicPr>
        <p:blipFill>
          <a:blip r:embed="rId2"/>
          <a:stretch/>
        </p:blipFill>
        <p:spPr>
          <a:xfrm>
            <a:off x="5264280" y="4527000"/>
            <a:ext cx="1645560" cy="761760"/>
          </a:xfrm>
          <a:prstGeom prst="rect">
            <a:avLst/>
          </a:prstGeom>
          <a:ln>
            <a:noFill/>
          </a:ln>
        </p:spPr>
      </p:pic>
      <p:sp>
        <p:nvSpPr>
          <p:cNvPr id="319" name="TextShape 6"/>
          <p:cNvSpPr txBox="1"/>
          <p:nvPr/>
        </p:nvSpPr>
        <p:spPr>
          <a:xfrm>
            <a:off x="1368000" y="5304600"/>
            <a:ext cx="2905560" cy="455400"/>
          </a:xfrm>
          <a:prstGeom prst="rect">
            <a:avLst/>
          </a:prstGeom>
          <a:noFill/>
          <a:ln>
            <a:noFill/>
          </a:ln>
        </p:spPr>
        <p:txBody>
          <a:bodyPr lIns="90000" tIns="45000" rIns="90000" bIns="45000">
            <a:spAutoFit/>
          </a:bodyPr>
          <a:lstStyle/>
          <a:p>
            <a:r>
              <a:rPr lang="fr-FR" sz="1200" b="0" strike="noStrike" spc="-1">
                <a:solidFill>
                  <a:srgbClr val="453255"/>
                </a:solidFill>
                <a:latin typeface="Arial"/>
              </a:rPr>
              <a:t>La date de mise en paiement peut être antérieure de 5 ans à la date du jour</a:t>
            </a:r>
          </a:p>
        </p:txBody>
      </p:sp>
      <p:sp>
        <p:nvSpPr>
          <p:cNvPr id="320" name="TextShape 7"/>
          <p:cNvSpPr txBox="1"/>
          <p:nvPr/>
        </p:nvSpPr>
        <p:spPr>
          <a:xfrm>
            <a:off x="5256000" y="4263120"/>
            <a:ext cx="1800000" cy="272880"/>
          </a:xfrm>
          <a:prstGeom prst="rect">
            <a:avLst/>
          </a:prstGeom>
          <a:noFill/>
          <a:ln>
            <a:noFill/>
          </a:ln>
        </p:spPr>
        <p:txBody>
          <a:bodyPr lIns="90000" tIns="45000" rIns="90000" bIns="45000">
            <a:spAutoFit/>
          </a:bodyPr>
          <a:lstStyle/>
          <a:p>
            <a:r>
              <a:rPr lang="fr-FR" sz="1200" b="0" strike="noStrike" spc="-1">
                <a:solidFill>
                  <a:srgbClr val="453255"/>
                </a:solidFill>
                <a:latin typeface="Arial"/>
              </a:rPr>
              <a:t>Info bulle dépliée</a:t>
            </a:r>
          </a:p>
        </p:txBody>
      </p:sp>
      <p:sp>
        <p:nvSpPr>
          <p:cNvPr id="321" name="Line 8"/>
          <p:cNvSpPr/>
          <p:nvPr/>
        </p:nvSpPr>
        <p:spPr>
          <a:xfrm flipH="1" flipV="1">
            <a:off x="2016000" y="3672000"/>
            <a:ext cx="1512000" cy="72000"/>
          </a:xfrm>
          <a:prstGeom prst="line">
            <a:avLst/>
          </a:prstGeom>
          <a:ln>
            <a:noFill/>
          </a:ln>
        </p:spPr>
        <p:style>
          <a:lnRef idx="0">
            <a:scrgbClr r="0" g="0" b="0"/>
          </a:lnRef>
          <a:fillRef idx="0">
            <a:scrgbClr r="0" g="0" b="0"/>
          </a:fillRef>
          <a:effectRef idx="0">
            <a:scrgbClr r="0" g="0" b="0"/>
          </a:effectRef>
          <a:fontRef idx="minor"/>
        </p:style>
      </p:sp>
      <p:pic>
        <p:nvPicPr>
          <p:cNvPr id="322" name="Image 321"/>
          <p:cNvPicPr/>
          <p:nvPr/>
        </p:nvPicPr>
        <p:blipFill>
          <a:blip r:embed="rId3"/>
          <a:stretch/>
        </p:blipFill>
        <p:spPr>
          <a:xfrm>
            <a:off x="216000" y="1224000"/>
            <a:ext cx="4704480" cy="3816000"/>
          </a:xfrm>
          <a:prstGeom prst="rect">
            <a:avLst/>
          </a:prstGeom>
          <a:ln>
            <a:noFill/>
          </a:ln>
        </p:spPr>
      </p:pic>
      <p:sp>
        <p:nvSpPr>
          <p:cNvPr id="323" name="Line 9"/>
          <p:cNvSpPr/>
          <p:nvPr/>
        </p:nvSpPr>
        <p:spPr>
          <a:xfrm flipH="1" flipV="1">
            <a:off x="1080000" y="4608000"/>
            <a:ext cx="334440" cy="50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24" name="Line 10"/>
          <p:cNvSpPr/>
          <p:nvPr/>
        </p:nvSpPr>
        <p:spPr>
          <a:xfrm flipH="1">
            <a:off x="1368000" y="4392000"/>
            <a:ext cx="3888000" cy="14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25" name="Line 11"/>
          <p:cNvSpPr/>
          <p:nvPr/>
        </p:nvSpPr>
        <p:spPr>
          <a:xfrm flipH="1">
            <a:off x="3384000" y="3672000"/>
            <a:ext cx="2592000" cy="36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26" name="TextShape 12"/>
          <p:cNvSpPr txBox="1"/>
          <p:nvPr/>
        </p:nvSpPr>
        <p:spPr>
          <a:xfrm>
            <a:off x="432000" y="792000"/>
            <a:ext cx="4320000" cy="333720"/>
          </a:xfrm>
          <a:prstGeom prst="rect">
            <a:avLst/>
          </a:prstGeom>
          <a:noFill/>
          <a:ln>
            <a:noFill/>
          </a:ln>
        </p:spPr>
        <p:txBody>
          <a:bodyPr lIns="90000" tIns="45000" rIns="90000" bIns="45000">
            <a:spAutoFit/>
          </a:bodyPr>
          <a:lstStyle/>
          <a:p>
            <a:r>
              <a:rPr lang="fr-FR" sz="1600" b="1" strike="noStrike" spc="-1">
                <a:solidFill>
                  <a:srgbClr val="0000FF"/>
                </a:solidFill>
                <a:latin typeface="Arial"/>
              </a:rPr>
              <a:t>Troisième étape</a:t>
            </a:r>
            <a:r>
              <a:rPr lang="fr-FR" sz="1600" b="0" strike="noStrike" spc="-1">
                <a:solidFill>
                  <a:srgbClr val="0000FF"/>
                </a:solidFill>
                <a:latin typeface="Arial"/>
              </a:rPr>
              <a:t> : Départ</a:t>
            </a:r>
            <a:endParaRPr lang="fr-FR" sz="1600" b="0" strike="noStrike" spc="-1">
              <a:solidFill>
                <a:srgbClr val="4532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3022560" y="21636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28" name="Image 327"/>
          <p:cNvPicPr/>
          <p:nvPr/>
        </p:nvPicPr>
        <p:blipFill>
          <a:blip r:embed="rId2"/>
          <a:stretch/>
        </p:blipFill>
        <p:spPr>
          <a:xfrm>
            <a:off x="360000" y="4320000"/>
            <a:ext cx="4536000" cy="2284920"/>
          </a:xfrm>
          <a:prstGeom prst="rect">
            <a:avLst/>
          </a:prstGeom>
          <a:ln>
            <a:noFill/>
          </a:ln>
        </p:spPr>
      </p:pic>
      <p:sp>
        <p:nvSpPr>
          <p:cNvPr id="329" name="TextShape 2"/>
          <p:cNvSpPr txBox="1"/>
          <p:nvPr/>
        </p:nvSpPr>
        <p:spPr>
          <a:xfrm>
            <a:off x="5832000" y="861840"/>
            <a:ext cx="2808000" cy="1802160"/>
          </a:xfrm>
          <a:prstGeom prst="rect">
            <a:avLst/>
          </a:prstGeom>
          <a:noFill/>
          <a:ln>
            <a:noFill/>
          </a:ln>
        </p:spPr>
        <p:txBody>
          <a:bodyPr lIns="90000" tIns="45000" rIns="90000" bIns="45000">
            <a:spAutoFit/>
          </a:bodyPr>
          <a:lstStyle/>
          <a:p>
            <a:r>
              <a:rPr lang="fr-FR" sz="1200" b="0" strike="noStrike" spc="-1">
                <a:solidFill>
                  <a:srgbClr val="453255"/>
                </a:solidFill>
                <a:latin typeface="Arial"/>
              </a:rPr>
              <a:t>         </a:t>
            </a:r>
          </a:p>
          <a:p>
            <a:endParaRPr lang="fr-FR" sz="1200" b="0" strike="noStrike" spc="-1">
              <a:solidFill>
                <a:srgbClr val="453255"/>
              </a:solidFill>
              <a:latin typeface="Arial"/>
            </a:endParaRPr>
          </a:p>
          <a:p>
            <a:endParaRPr lang="fr-FR" sz="1200" b="0" strike="noStrike" spc="-1">
              <a:solidFill>
                <a:srgbClr val="453255"/>
              </a:solidFill>
              <a:latin typeface="Arial"/>
            </a:endParaRPr>
          </a:p>
          <a:p>
            <a:endParaRPr lang="fr-FR" sz="1200" b="0" strike="noStrike" spc="-1">
              <a:solidFill>
                <a:srgbClr val="453255"/>
              </a:solidFill>
              <a:latin typeface="Arial"/>
            </a:endParaRPr>
          </a:p>
          <a:p>
            <a:endParaRPr lang="fr-FR" sz="1200" b="0" strike="noStrike" spc="-1">
              <a:solidFill>
                <a:srgbClr val="453255"/>
              </a:solidFill>
              <a:latin typeface="Arial"/>
            </a:endParaRPr>
          </a:p>
          <a:p>
            <a:endParaRPr lang="fr-FR" sz="1200" b="0" strike="noStrike" spc="-1">
              <a:solidFill>
                <a:srgbClr val="453255"/>
              </a:solidFill>
              <a:latin typeface="Arial"/>
            </a:endParaRPr>
          </a:p>
          <a:p>
            <a:endParaRPr lang="fr-FR" sz="1200" b="0" strike="noStrike" spc="-1">
              <a:solidFill>
                <a:srgbClr val="453255"/>
              </a:solidFill>
              <a:latin typeface="Arial"/>
            </a:endParaRPr>
          </a:p>
        </p:txBody>
      </p:sp>
      <p:sp>
        <p:nvSpPr>
          <p:cNvPr id="330" name="Line 3"/>
          <p:cNvSpPr/>
          <p:nvPr/>
        </p:nvSpPr>
        <p:spPr>
          <a:xfrm flipV="1">
            <a:off x="3240000" y="5544000"/>
            <a:ext cx="2376000" cy="72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31" name="TextShape 4"/>
          <p:cNvSpPr txBox="1"/>
          <p:nvPr/>
        </p:nvSpPr>
        <p:spPr>
          <a:xfrm>
            <a:off x="5616000" y="5256000"/>
            <a:ext cx="2736000" cy="637920"/>
          </a:xfrm>
          <a:prstGeom prst="rect">
            <a:avLst/>
          </a:prstGeom>
          <a:noFill/>
          <a:ln>
            <a:noFill/>
          </a:ln>
        </p:spPr>
        <p:txBody>
          <a:bodyPr lIns="90000" tIns="45000" rIns="90000" bIns="45000">
            <a:spAutoFit/>
          </a:bodyPr>
          <a:lstStyle/>
          <a:p>
            <a:r>
              <a:rPr lang="fr-FR" sz="1200" b="0" strike="noStrike" spc="-1">
                <a:solidFill>
                  <a:srgbClr val="453255"/>
                </a:solidFill>
                <a:latin typeface="Arial"/>
              </a:rPr>
              <a:t>Cas particulier des militaires : </a:t>
            </a:r>
          </a:p>
          <a:p>
            <a:r>
              <a:rPr lang="fr-FR" sz="1200" b="0" strike="noStrike" spc="-1">
                <a:solidFill>
                  <a:srgbClr val="453255"/>
                </a:solidFill>
                <a:latin typeface="Arial"/>
              </a:rPr>
              <a:t>3 motifs de départ affichés lorsque la case ‘Oui’ est cochée</a:t>
            </a:r>
          </a:p>
        </p:txBody>
      </p:sp>
      <p:pic>
        <p:nvPicPr>
          <p:cNvPr id="332" name="Image 331"/>
          <p:cNvPicPr/>
          <p:nvPr/>
        </p:nvPicPr>
        <p:blipFill>
          <a:blip r:embed="rId3"/>
          <a:stretch/>
        </p:blipFill>
        <p:spPr>
          <a:xfrm>
            <a:off x="504000" y="1368000"/>
            <a:ext cx="4815360" cy="2834280"/>
          </a:xfrm>
          <a:prstGeom prst="rect">
            <a:avLst/>
          </a:prstGeom>
          <a:ln>
            <a:noFill/>
          </a:ln>
        </p:spPr>
      </p:pic>
      <p:sp>
        <p:nvSpPr>
          <p:cNvPr id="333" name="TextShape 5"/>
          <p:cNvSpPr txBox="1"/>
          <p:nvPr/>
        </p:nvSpPr>
        <p:spPr>
          <a:xfrm>
            <a:off x="5832000" y="1656000"/>
            <a:ext cx="3024000" cy="2664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Sélection du motif de départ : le départ à l’âge légal est sélectionné par défaut.</a:t>
            </a:r>
          </a:p>
          <a:p>
            <a:r>
              <a:rPr lang="fr-FR" sz="1300" b="0" strike="noStrike" spc="-1">
                <a:solidFill>
                  <a:srgbClr val="0066FF"/>
                </a:solidFill>
                <a:latin typeface="Arial"/>
              </a:rPr>
              <a:t>Si la demande a été faite sur info-retraite.fr, le motif sera pré coché mais pourra être modifié (3 motifs possibles sur info-retraite)</a:t>
            </a:r>
            <a:endParaRPr lang="fr-FR" sz="1300" b="0" strike="noStrike" spc="-1">
              <a:solidFill>
                <a:srgbClr val="453255"/>
              </a:solidFill>
              <a:latin typeface="Arial"/>
            </a:endParaRPr>
          </a:p>
          <a:p>
            <a:endParaRPr lang="fr-FR" sz="1300" b="0" strike="noStrike" spc="-1">
              <a:solidFill>
                <a:srgbClr val="453255"/>
              </a:solidFill>
              <a:latin typeface="Arial"/>
            </a:endParaRPr>
          </a:p>
          <a:p>
            <a:endParaRPr lang="fr-FR" sz="1300" b="0" strike="noStrike" spc="-1">
              <a:solidFill>
                <a:srgbClr val="453255"/>
              </a:solidFill>
              <a:latin typeface="Arial"/>
            </a:endParaRPr>
          </a:p>
          <a:p>
            <a:endParaRPr lang="fr-FR" sz="1300" b="0" strike="noStrike" spc="-1">
              <a:solidFill>
                <a:srgbClr val="453255"/>
              </a:solidFill>
              <a:latin typeface="Arial"/>
            </a:endParaRPr>
          </a:p>
          <a:p>
            <a:r>
              <a:rPr lang="fr-FR" sz="1300" b="0" strike="noStrike" spc="-1">
                <a:solidFill>
                  <a:srgbClr val="453255"/>
                </a:solidFill>
                <a:latin typeface="Arial"/>
              </a:rPr>
              <a:t>La sélection du dernier motif implique le dépôt de pièces justificatives relatives au handicap.</a:t>
            </a:r>
          </a:p>
        </p:txBody>
      </p:sp>
      <p:sp>
        <p:nvSpPr>
          <p:cNvPr id="334" name="Line 6"/>
          <p:cNvSpPr/>
          <p:nvPr/>
        </p:nvSpPr>
        <p:spPr>
          <a:xfrm flipH="1">
            <a:off x="4320000" y="1800000"/>
            <a:ext cx="1512000" cy="108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35" name="Line 7"/>
          <p:cNvSpPr/>
          <p:nvPr/>
        </p:nvSpPr>
        <p:spPr>
          <a:xfrm flipH="1">
            <a:off x="4752000" y="3600000"/>
            <a:ext cx="1008000" cy="28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36" name="TextShape 8"/>
          <p:cNvSpPr txBox="1"/>
          <p:nvPr/>
        </p:nvSpPr>
        <p:spPr>
          <a:xfrm>
            <a:off x="432000" y="864000"/>
            <a:ext cx="3744000" cy="333720"/>
          </a:xfrm>
          <a:prstGeom prst="rect">
            <a:avLst/>
          </a:prstGeom>
          <a:noFill/>
          <a:ln>
            <a:noFill/>
          </a:ln>
        </p:spPr>
        <p:txBody>
          <a:bodyPr lIns="90000" tIns="45000" rIns="90000" bIns="45000">
            <a:spAutoFit/>
          </a:bodyPr>
          <a:lstStyle/>
          <a:p>
            <a:r>
              <a:rPr lang="fr-FR" sz="1600" b="1" strike="noStrike" spc="-1">
                <a:solidFill>
                  <a:srgbClr val="0000FF"/>
                </a:solidFill>
                <a:latin typeface="Arial"/>
              </a:rPr>
              <a:t>Troisième étape</a:t>
            </a:r>
            <a:r>
              <a:rPr lang="fr-FR" sz="1600" b="0" strike="noStrike" spc="-1">
                <a:solidFill>
                  <a:srgbClr val="0000FF"/>
                </a:solidFill>
                <a:latin typeface="Arial"/>
              </a:rPr>
              <a:t> : Départ (suite) </a:t>
            </a:r>
            <a:endParaRPr lang="fr-FR" sz="1600" b="0" strike="noStrike" spc="-1">
              <a:solidFill>
                <a:srgbClr val="4532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360000" y="1152000"/>
            <a:ext cx="8064000" cy="639000"/>
          </a:xfrm>
          <a:prstGeom prst="rect">
            <a:avLst/>
          </a:prstGeom>
          <a:noFill/>
          <a:ln>
            <a:noFill/>
          </a:ln>
        </p:spPr>
        <p:txBody>
          <a:bodyPr lIns="90000" tIns="45000" rIns="90000" bIns="45000">
            <a:spAutoFit/>
          </a:bodyPr>
          <a:lstStyle/>
          <a:p>
            <a:r>
              <a:rPr lang="fr-FR" sz="1600" b="1" strike="noStrike" spc="-1">
                <a:solidFill>
                  <a:srgbClr val="0000FF"/>
                </a:solidFill>
                <a:latin typeface="Arial"/>
              </a:rPr>
              <a:t>Troisième étape : </a:t>
            </a:r>
            <a:r>
              <a:rPr lang="fr-FR" sz="1600" b="0" strike="noStrike" spc="-1">
                <a:solidFill>
                  <a:srgbClr val="0000FF"/>
                </a:solidFill>
                <a:latin typeface="Arial"/>
              </a:rPr>
              <a:t>Départ (suite) : dernier bloc concernant la retraite additionnelle</a:t>
            </a:r>
            <a:endParaRPr lang="fr-FR" sz="1600" b="0" strike="noStrike" spc="-1">
              <a:solidFill>
                <a:srgbClr val="453255"/>
              </a:solidFill>
              <a:latin typeface="Arial"/>
            </a:endParaRPr>
          </a:p>
        </p:txBody>
      </p:sp>
      <p:pic>
        <p:nvPicPr>
          <p:cNvPr id="338" name="Image 337"/>
          <p:cNvPicPr/>
          <p:nvPr/>
        </p:nvPicPr>
        <p:blipFill>
          <a:blip r:embed="rId2"/>
          <a:stretch/>
        </p:blipFill>
        <p:spPr>
          <a:xfrm>
            <a:off x="1008000" y="2113560"/>
            <a:ext cx="4723920" cy="3286440"/>
          </a:xfrm>
          <a:prstGeom prst="rect">
            <a:avLst/>
          </a:prstGeom>
          <a:ln>
            <a:noFill/>
          </a:ln>
        </p:spPr>
      </p:pic>
      <p:sp>
        <p:nvSpPr>
          <p:cNvPr id="339" name="TextShape 2"/>
          <p:cNvSpPr txBox="1"/>
          <p:nvPr/>
        </p:nvSpPr>
        <p:spPr>
          <a:xfrm>
            <a:off x="3024000" y="216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340" name="TextShape 3"/>
          <p:cNvSpPr txBox="1"/>
          <p:nvPr/>
        </p:nvSpPr>
        <p:spPr>
          <a:xfrm>
            <a:off x="5976000" y="2951640"/>
            <a:ext cx="2664000" cy="187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Un lien s’ouvrant dans une nouvelle fenêtre permet de diriger l’usager vers le site de l’ERAFP</a:t>
            </a:r>
          </a:p>
          <a:p>
            <a:endParaRPr lang="fr-FR" sz="1300" b="0" strike="noStrike" spc="-1">
              <a:solidFill>
                <a:srgbClr val="453255"/>
              </a:solidFill>
              <a:latin typeface="Arial"/>
            </a:endParaRPr>
          </a:p>
          <a:p>
            <a:endParaRPr lang="fr-FR" sz="1300" b="0" strike="noStrike" spc="-1">
              <a:solidFill>
                <a:srgbClr val="453255"/>
              </a:solidFill>
              <a:latin typeface="Arial"/>
            </a:endParaRPr>
          </a:p>
          <a:p>
            <a:r>
              <a:rPr lang="fr-FR" sz="1300" b="0" strike="noStrike" spc="-1">
                <a:solidFill>
                  <a:srgbClr val="0066FF"/>
                </a:solidFill>
                <a:latin typeface="Arial"/>
              </a:rPr>
              <a:t>Si la demande a été faite sur info-retraite.fr, la date de mise en paiement sera pré cochée mais pourra être modifiée</a:t>
            </a:r>
            <a:endParaRPr lang="fr-FR" sz="1300" b="0" strike="noStrike" spc="-1">
              <a:solidFill>
                <a:srgbClr val="453255"/>
              </a:solidFill>
              <a:latin typeface="Arial"/>
            </a:endParaRPr>
          </a:p>
        </p:txBody>
      </p:sp>
      <p:sp>
        <p:nvSpPr>
          <p:cNvPr id="341" name="Line 4"/>
          <p:cNvSpPr/>
          <p:nvPr/>
        </p:nvSpPr>
        <p:spPr>
          <a:xfrm flipH="1">
            <a:off x="4896000" y="3096000"/>
            <a:ext cx="1008000" cy="216000"/>
          </a:xfrm>
          <a:prstGeom prst="line">
            <a:avLst/>
          </a:prstGeom>
          <a:ln>
            <a:noFill/>
          </a:ln>
        </p:spPr>
        <p:style>
          <a:lnRef idx="0">
            <a:scrgbClr r="0" g="0" b="0"/>
          </a:lnRef>
          <a:fillRef idx="0">
            <a:scrgbClr r="0" g="0" b="0"/>
          </a:fillRef>
          <a:effectRef idx="0">
            <a:scrgbClr r="0" g="0" b="0"/>
          </a:effectRef>
          <a:fontRef idx="minor"/>
        </p:style>
      </p:sp>
      <p:sp>
        <p:nvSpPr>
          <p:cNvPr id="342" name="Line 5"/>
          <p:cNvSpPr/>
          <p:nvPr/>
        </p:nvSpPr>
        <p:spPr>
          <a:xfrm flipV="1">
            <a:off x="2664000" y="4176000"/>
            <a:ext cx="3240000" cy="360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43" name="Line 6"/>
          <p:cNvSpPr/>
          <p:nvPr/>
        </p:nvSpPr>
        <p:spPr>
          <a:xfrm flipV="1">
            <a:off x="4896360" y="3106440"/>
            <a:ext cx="1080000" cy="216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3022200" y="315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45" name="Image 344"/>
          <p:cNvPicPr/>
          <p:nvPr/>
        </p:nvPicPr>
        <p:blipFill>
          <a:blip r:embed="rId2"/>
          <a:stretch/>
        </p:blipFill>
        <p:spPr>
          <a:xfrm>
            <a:off x="432000" y="720000"/>
            <a:ext cx="4785120" cy="5832000"/>
          </a:xfrm>
          <a:prstGeom prst="rect">
            <a:avLst/>
          </a:prstGeom>
          <a:ln>
            <a:noFill/>
          </a:ln>
        </p:spPr>
      </p:pic>
      <p:sp>
        <p:nvSpPr>
          <p:cNvPr id="346" name="TextShape 2"/>
          <p:cNvSpPr txBox="1"/>
          <p:nvPr/>
        </p:nvSpPr>
        <p:spPr>
          <a:xfrm>
            <a:off x="5255640" y="727560"/>
            <a:ext cx="3816360" cy="2404080"/>
          </a:xfrm>
          <a:prstGeom prst="rect">
            <a:avLst/>
          </a:prstGeom>
          <a:noFill/>
          <a:ln>
            <a:noFill/>
          </a:ln>
        </p:spPr>
        <p:txBody>
          <a:bodyPr lIns="90000" tIns="45000" rIns="90000" bIns="45000">
            <a:spAutoFit/>
          </a:bodyPr>
          <a:lstStyle/>
          <a:p>
            <a:r>
              <a:rPr lang="fr-FR" sz="1400" b="1" strike="noStrike" spc="-1">
                <a:solidFill>
                  <a:srgbClr val="0000FF"/>
                </a:solidFill>
                <a:latin typeface="Arial"/>
              </a:rPr>
              <a:t>Quatrième étape</a:t>
            </a:r>
            <a:r>
              <a:rPr lang="fr-FR" sz="1400" b="0" strike="noStrike" spc="-1">
                <a:solidFill>
                  <a:srgbClr val="0000FF"/>
                </a:solidFill>
                <a:latin typeface="Arial"/>
              </a:rPr>
              <a:t> : Pièces justificatives   </a:t>
            </a:r>
            <a:r>
              <a:rPr lang="fr-FR" sz="1200" b="0" strike="noStrike" spc="-1">
                <a:solidFill>
                  <a:srgbClr val="453255"/>
                </a:solidFill>
                <a:latin typeface="Arial"/>
              </a:rPr>
              <a:t>               </a:t>
            </a:r>
          </a:p>
          <a:p>
            <a:r>
              <a:rPr lang="fr-FR" sz="1400" b="0" strike="noStrike" spc="-1">
                <a:solidFill>
                  <a:srgbClr val="453255"/>
                </a:solidFill>
                <a:latin typeface="Arial"/>
              </a:rPr>
              <a:t>Les pièces déposées sont enregistrées et jointes au compte Pétrel de l’usager après validation de la demande de départ.</a:t>
            </a:r>
            <a:r>
              <a:rPr lang="fr-FR" sz="1200" b="0" strike="noStrike" spc="-1">
                <a:solidFill>
                  <a:srgbClr val="453255"/>
                </a:solidFill>
                <a:latin typeface="Arial"/>
              </a:rPr>
              <a:t> </a:t>
            </a:r>
          </a:p>
          <a:p>
            <a:endParaRPr lang="fr-FR" sz="1200" b="0" strike="noStrike" spc="-1">
              <a:solidFill>
                <a:srgbClr val="453255"/>
              </a:solidFill>
              <a:latin typeface="Arial"/>
            </a:endParaRPr>
          </a:p>
          <a:p>
            <a:r>
              <a:rPr lang="fr-FR" sz="1300" b="0" strike="noStrike" spc="-1">
                <a:solidFill>
                  <a:srgbClr val="0066FF"/>
                </a:solidFill>
                <a:latin typeface="Arial"/>
              </a:rPr>
              <a:t>Si la demande a été faite sur info-retraite.fr, un texte informe l’usager que les pièces sont bien intégrées à la demande</a:t>
            </a:r>
            <a:r>
              <a:rPr lang="fr-FR" sz="1200" b="0" strike="noStrike" spc="-1">
                <a:solidFill>
                  <a:srgbClr val="0066FF"/>
                </a:solidFill>
                <a:latin typeface="Arial"/>
              </a:rPr>
              <a:t>. </a:t>
            </a:r>
            <a:r>
              <a:rPr lang="fr-FR" sz="1300" b="0" strike="noStrike" spc="-1">
                <a:solidFill>
                  <a:srgbClr val="0066FF"/>
                </a:solidFill>
                <a:latin typeface="Arial"/>
              </a:rPr>
              <a:t>Il est possible d’en ajouter si besoin.</a:t>
            </a:r>
            <a:endParaRPr lang="fr-FR" sz="1300" b="0" strike="noStrike" spc="-1">
              <a:solidFill>
                <a:srgbClr val="453255"/>
              </a:solidFill>
              <a:latin typeface="Arial"/>
            </a:endParaRPr>
          </a:p>
          <a:p>
            <a:r>
              <a:rPr lang="fr-FR" sz="1400" b="0" strike="noStrike" spc="-1">
                <a:solidFill>
                  <a:srgbClr val="0066FF"/>
                </a:solidFill>
                <a:latin typeface="Arial"/>
              </a:rPr>
              <a:t>   </a:t>
            </a:r>
            <a:r>
              <a:rPr lang="fr-FR" sz="1200" b="0" strike="noStrike" spc="-1">
                <a:solidFill>
                  <a:srgbClr val="453255"/>
                </a:solidFill>
                <a:latin typeface="Arial"/>
              </a:rPr>
              <a:t>    </a:t>
            </a:r>
          </a:p>
        </p:txBody>
      </p:sp>
      <p:sp>
        <p:nvSpPr>
          <p:cNvPr id="347" name="TextShape 3"/>
          <p:cNvSpPr txBox="1"/>
          <p:nvPr/>
        </p:nvSpPr>
        <p:spPr>
          <a:xfrm>
            <a:off x="5256000" y="3654720"/>
            <a:ext cx="3566880" cy="1185480"/>
          </a:xfrm>
          <a:prstGeom prst="rect">
            <a:avLst/>
          </a:prstGeom>
          <a:noFill/>
          <a:ln>
            <a:noFill/>
          </a:ln>
        </p:spPr>
        <p:txBody>
          <a:bodyPr lIns="90000" tIns="45000" rIns="90000" bIns="45000">
            <a:spAutoFit/>
          </a:bodyPr>
          <a:lstStyle/>
          <a:p>
            <a:r>
              <a:rPr lang="fr-FR" sz="1200" b="0" strike="noStrike" spc="-1">
                <a:solidFill>
                  <a:srgbClr val="453255"/>
                </a:solidFill>
                <a:latin typeface="Arial"/>
              </a:rPr>
              <a:t>Cette case serait sélectionnée si elle avait été cochée à l’étape 1. Et la zone en dessous ne serait pas affichée afin de pouvoir valider cette étape sans déposer de pièces si l’usager n’est pas concerné par l’étape Enfants.Elle peut être décochée si besoin.</a:t>
            </a:r>
          </a:p>
        </p:txBody>
      </p:sp>
      <p:sp>
        <p:nvSpPr>
          <p:cNvPr id="348" name="Line 4"/>
          <p:cNvSpPr/>
          <p:nvPr/>
        </p:nvSpPr>
        <p:spPr>
          <a:xfrm flipH="1">
            <a:off x="2592000" y="3816000"/>
            <a:ext cx="2625120" cy="0"/>
          </a:xfrm>
          <a:prstGeom prst="line">
            <a:avLst/>
          </a:prstGeom>
          <a:ln>
            <a:noFill/>
          </a:ln>
        </p:spPr>
        <p:style>
          <a:lnRef idx="0">
            <a:scrgbClr r="0" g="0" b="0"/>
          </a:lnRef>
          <a:fillRef idx="0">
            <a:scrgbClr r="0" g="0" b="0"/>
          </a:fillRef>
          <a:effectRef idx="0">
            <a:scrgbClr r="0" g="0" b="0"/>
          </a:effectRef>
          <a:fontRef idx="minor"/>
        </p:style>
      </p:sp>
      <p:sp>
        <p:nvSpPr>
          <p:cNvPr id="349" name="Line 5"/>
          <p:cNvSpPr/>
          <p:nvPr/>
        </p:nvSpPr>
        <p:spPr>
          <a:xfrm flipH="1">
            <a:off x="4896000" y="2880000"/>
            <a:ext cx="576000" cy="576000"/>
          </a:xfrm>
          <a:prstGeom prst="line">
            <a:avLst/>
          </a:prstGeom>
          <a:ln>
            <a:noFill/>
          </a:ln>
        </p:spPr>
        <p:style>
          <a:lnRef idx="0">
            <a:scrgbClr r="0" g="0" b="0"/>
          </a:lnRef>
          <a:fillRef idx="0">
            <a:scrgbClr r="0" g="0" b="0"/>
          </a:fillRef>
          <a:effectRef idx="0">
            <a:scrgbClr r="0" g="0" b="0"/>
          </a:effectRef>
          <a:fontRef idx="minor"/>
        </p:style>
      </p:sp>
      <p:sp>
        <p:nvSpPr>
          <p:cNvPr id="350" name="TextShape 6"/>
          <p:cNvSpPr txBox="1"/>
          <p:nvPr/>
        </p:nvSpPr>
        <p:spPr>
          <a:xfrm>
            <a:off x="5904000" y="4896000"/>
            <a:ext cx="3168000" cy="637920"/>
          </a:xfrm>
          <a:prstGeom prst="rect">
            <a:avLst/>
          </a:prstGeom>
          <a:noFill/>
          <a:ln>
            <a:noFill/>
          </a:ln>
        </p:spPr>
        <p:txBody>
          <a:bodyPr lIns="90000" tIns="45000" rIns="90000" bIns="45000">
            <a:spAutoFit/>
          </a:bodyPr>
          <a:lstStyle/>
          <a:p>
            <a:r>
              <a:rPr lang="fr-FR" sz="1200" b="0" strike="noStrike" spc="-1">
                <a:solidFill>
                  <a:srgbClr val="453255"/>
                </a:solidFill>
                <a:latin typeface="Arial"/>
              </a:rPr>
              <a:t>Ce bloc n’est affiché que si le motif de ce départ anticipé a été sélectionné à l’étape précédente.</a:t>
            </a:r>
          </a:p>
        </p:txBody>
      </p:sp>
      <p:sp>
        <p:nvSpPr>
          <p:cNvPr id="351" name="Line 7"/>
          <p:cNvSpPr/>
          <p:nvPr/>
        </p:nvSpPr>
        <p:spPr>
          <a:xfrm flipH="1">
            <a:off x="4752000" y="5040000"/>
            <a:ext cx="864000" cy="72000"/>
          </a:xfrm>
          <a:prstGeom prst="line">
            <a:avLst/>
          </a:prstGeom>
          <a:ln>
            <a:noFill/>
          </a:ln>
        </p:spPr>
        <p:style>
          <a:lnRef idx="0">
            <a:scrgbClr r="0" g="0" b="0"/>
          </a:lnRef>
          <a:fillRef idx="0">
            <a:scrgbClr r="0" g="0" b="0"/>
          </a:fillRef>
          <a:effectRef idx="0">
            <a:scrgbClr r="0" g="0" b="0"/>
          </a:effectRef>
          <a:fontRef idx="minor"/>
        </p:style>
      </p:sp>
      <p:sp>
        <p:nvSpPr>
          <p:cNvPr id="352" name="TextShape 8"/>
          <p:cNvSpPr txBox="1"/>
          <p:nvPr/>
        </p:nvSpPr>
        <p:spPr>
          <a:xfrm>
            <a:off x="5544000" y="5832000"/>
            <a:ext cx="3024000" cy="455400"/>
          </a:xfrm>
          <a:prstGeom prst="rect">
            <a:avLst/>
          </a:prstGeom>
          <a:noFill/>
          <a:ln>
            <a:noFill/>
          </a:ln>
        </p:spPr>
        <p:txBody>
          <a:bodyPr lIns="90000" tIns="45000" rIns="90000" bIns="45000">
            <a:spAutoFit/>
          </a:bodyPr>
          <a:lstStyle/>
          <a:p>
            <a:r>
              <a:rPr lang="fr-FR" sz="1200" b="0" strike="noStrike" spc="-1">
                <a:solidFill>
                  <a:srgbClr val="453255"/>
                </a:solidFill>
                <a:latin typeface="Arial"/>
              </a:rPr>
              <a:t>Informations sur la taille maximum des pièces et les formats autorisés.</a:t>
            </a:r>
          </a:p>
        </p:txBody>
      </p:sp>
      <p:sp>
        <p:nvSpPr>
          <p:cNvPr id="353" name="Line 9"/>
          <p:cNvSpPr/>
          <p:nvPr/>
        </p:nvSpPr>
        <p:spPr>
          <a:xfrm flipH="1">
            <a:off x="3744000" y="5976000"/>
            <a:ext cx="1800000" cy="0"/>
          </a:xfrm>
          <a:prstGeom prst="line">
            <a:avLst/>
          </a:prstGeom>
          <a:ln>
            <a:noFill/>
          </a:ln>
        </p:spPr>
        <p:style>
          <a:lnRef idx="0">
            <a:scrgbClr r="0" g="0" b="0"/>
          </a:lnRef>
          <a:fillRef idx="0">
            <a:scrgbClr r="0" g="0" b="0"/>
          </a:fillRef>
          <a:effectRef idx="0">
            <a:scrgbClr r="0" g="0" b="0"/>
          </a:effectRef>
          <a:fontRef idx="minor"/>
        </p:style>
      </p:sp>
      <p:sp>
        <p:nvSpPr>
          <p:cNvPr id="354" name="Line 10"/>
          <p:cNvSpPr/>
          <p:nvPr/>
        </p:nvSpPr>
        <p:spPr>
          <a:xfrm>
            <a:off x="2592000" y="3816000"/>
            <a:ext cx="273600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55" name="Line 11"/>
          <p:cNvSpPr/>
          <p:nvPr/>
        </p:nvSpPr>
        <p:spPr>
          <a:xfrm>
            <a:off x="5040000" y="4968000"/>
            <a:ext cx="864000" cy="72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56" name="Line 12"/>
          <p:cNvSpPr/>
          <p:nvPr/>
        </p:nvSpPr>
        <p:spPr>
          <a:xfrm>
            <a:off x="4032000" y="5904000"/>
            <a:ext cx="144000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57" name="Line 13"/>
          <p:cNvSpPr/>
          <p:nvPr/>
        </p:nvSpPr>
        <p:spPr>
          <a:xfrm flipH="1">
            <a:off x="4752000" y="3312000"/>
            <a:ext cx="720000" cy="14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58" name="TextShape 14"/>
          <p:cNvSpPr txBox="1"/>
          <p:nvPr/>
        </p:nvSpPr>
        <p:spPr>
          <a:xfrm>
            <a:off x="5400000" y="3086280"/>
            <a:ext cx="3744000" cy="729720"/>
          </a:xfrm>
          <a:prstGeom prst="rect">
            <a:avLst/>
          </a:prstGeom>
          <a:noFill/>
          <a:ln>
            <a:noFill/>
          </a:ln>
        </p:spPr>
        <p:txBody>
          <a:bodyPr lIns="90000" tIns="45000" rIns="90000" bIns="45000">
            <a:spAutoFit/>
          </a:bodyPr>
          <a:lstStyle/>
          <a:p>
            <a:r>
              <a:rPr lang="fr-FR" sz="1200" b="0" strike="noStrike" spc="-1">
                <a:solidFill>
                  <a:srgbClr val="453255"/>
                </a:solidFill>
                <a:latin typeface="Arial"/>
              </a:rPr>
              <a:t>Le contenu de ce « En savoir plus » est le même que celui de l’étape 1 concernant les enfants</a:t>
            </a:r>
            <a:r>
              <a:rPr lang="fr-FR" sz="1800" b="0" strike="noStrike" spc="-1">
                <a:solidFill>
                  <a:srgbClr val="453255"/>
                </a:solidFill>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29520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60" name="Image 359"/>
          <p:cNvPicPr/>
          <p:nvPr/>
        </p:nvPicPr>
        <p:blipFill>
          <a:blip r:embed="rId2"/>
          <a:stretch/>
        </p:blipFill>
        <p:spPr>
          <a:xfrm>
            <a:off x="537120" y="1686240"/>
            <a:ext cx="5150880" cy="4289760"/>
          </a:xfrm>
          <a:prstGeom prst="rect">
            <a:avLst/>
          </a:prstGeom>
          <a:ln>
            <a:noFill/>
          </a:ln>
        </p:spPr>
      </p:pic>
      <p:sp>
        <p:nvSpPr>
          <p:cNvPr id="361" name="TextShape 2"/>
          <p:cNvSpPr txBox="1"/>
          <p:nvPr/>
        </p:nvSpPr>
        <p:spPr>
          <a:xfrm>
            <a:off x="6264000" y="2232000"/>
            <a:ext cx="2736000" cy="3057480"/>
          </a:xfrm>
          <a:prstGeom prst="rect">
            <a:avLst/>
          </a:prstGeom>
          <a:noFill/>
          <a:ln>
            <a:noFill/>
          </a:ln>
        </p:spPr>
        <p:txBody>
          <a:bodyPr lIns="90000" tIns="45000" rIns="90000" bIns="45000">
            <a:spAutoFit/>
          </a:bodyPr>
          <a:lstStyle/>
          <a:p>
            <a:r>
              <a:rPr lang="fr-FR" sz="1500" b="0" strike="noStrike" spc="-1">
                <a:solidFill>
                  <a:srgbClr val="453255"/>
                </a:solidFill>
                <a:latin typeface="Arial"/>
              </a:rPr>
              <a:t>Les pièces déposées viennent s’afficher sous le bouton Parcourir. Il est possible de les supprimer, de vérifier leur poids et leur format.</a:t>
            </a:r>
          </a:p>
          <a:p>
            <a:r>
              <a:rPr lang="fr-FR" sz="1500" b="0" strike="noStrike" spc="-1">
                <a:solidFill>
                  <a:srgbClr val="0066FF"/>
                </a:solidFill>
                <a:latin typeface="Arial"/>
              </a:rPr>
              <a:t>Si la demande a été faite sur info-retraite.fr, l’information du dépôt des pièces concernant les enfants uniquement, sera affichée. Des pièces complémentaires peuvent être déposées.</a:t>
            </a:r>
            <a:endParaRPr lang="fr-FR" sz="1500" b="0" strike="noStrike" spc="-1">
              <a:solidFill>
                <a:srgbClr val="453255"/>
              </a:solidFill>
              <a:latin typeface="Arial"/>
            </a:endParaRPr>
          </a:p>
        </p:txBody>
      </p:sp>
      <p:sp>
        <p:nvSpPr>
          <p:cNvPr id="362" name="Line 3"/>
          <p:cNvSpPr/>
          <p:nvPr/>
        </p:nvSpPr>
        <p:spPr>
          <a:xfrm flipH="1" flipV="1">
            <a:off x="4464000" y="2880000"/>
            <a:ext cx="1800000" cy="360000"/>
          </a:xfrm>
          <a:prstGeom prst="line">
            <a:avLst/>
          </a:prstGeom>
          <a:ln>
            <a:noFill/>
          </a:ln>
        </p:spPr>
        <p:style>
          <a:lnRef idx="0">
            <a:scrgbClr r="0" g="0" b="0"/>
          </a:lnRef>
          <a:fillRef idx="0">
            <a:scrgbClr r="0" g="0" b="0"/>
          </a:fillRef>
          <a:effectRef idx="0">
            <a:scrgbClr r="0" g="0" b="0"/>
          </a:effectRef>
          <a:fontRef idx="minor"/>
        </p:style>
      </p:sp>
      <p:sp>
        <p:nvSpPr>
          <p:cNvPr id="363" name="Line 4"/>
          <p:cNvSpPr/>
          <p:nvPr/>
        </p:nvSpPr>
        <p:spPr>
          <a:xfrm flipH="1">
            <a:off x="5256000" y="4320000"/>
            <a:ext cx="1008000" cy="648000"/>
          </a:xfrm>
          <a:prstGeom prst="line">
            <a:avLst/>
          </a:prstGeom>
          <a:ln>
            <a:noFill/>
          </a:ln>
        </p:spPr>
        <p:style>
          <a:lnRef idx="0">
            <a:scrgbClr r="0" g="0" b="0"/>
          </a:lnRef>
          <a:fillRef idx="0">
            <a:scrgbClr r="0" g="0" b="0"/>
          </a:fillRef>
          <a:effectRef idx="0">
            <a:scrgbClr r="0" g="0" b="0"/>
          </a:effectRef>
          <a:fontRef idx="minor"/>
        </p:style>
      </p:sp>
      <p:sp>
        <p:nvSpPr>
          <p:cNvPr id="364" name="TextShape 5"/>
          <p:cNvSpPr txBox="1"/>
          <p:nvPr/>
        </p:nvSpPr>
        <p:spPr>
          <a:xfrm>
            <a:off x="756000" y="878760"/>
            <a:ext cx="6804000" cy="577080"/>
          </a:xfrm>
          <a:prstGeom prst="rect">
            <a:avLst/>
          </a:prstGeom>
          <a:noFill/>
          <a:ln>
            <a:noFill/>
          </a:ln>
        </p:spPr>
        <p:txBody>
          <a:bodyPr lIns="90000" tIns="45000" rIns="90000" bIns="45000">
            <a:spAutoFit/>
          </a:bodyPr>
          <a:lstStyle/>
          <a:p>
            <a:r>
              <a:rPr lang="fr-FR" sz="1600" b="1" strike="noStrike" spc="-1">
                <a:solidFill>
                  <a:srgbClr val="0000FF"/>
                </a:solidFill>
                <a:latin typeface="Arial"/>
              </a:rPr>
              <a:t>Quatrième étape (suite)</a:t>
            </a:r>
            <a:r>
              <a:rPr lang="fr-FR" sz="1600" b="0" strike="noStrike" spc="-1">
                <a:solidFill>
                  <a:srgbClr val="0000FF"/>
                </a:solidFill>
                <a:latin typeface="Arial"/>
              </a:rPr>
              <a:t> : Pièces justificatives  </a:t>
            </a:r>
            <a:endParaRPr lang="fr-FR" sz="1600" b="0" strike="noStrike" spc="-1">
              <a:solidFill>
                <a:srgbClr val="453255"/>
              </a:solidFill>
              <a:latin typeface="Arial"/>
            </a:endParaRPr>
          </a:p>
        </p:txBody>
      </p:sp>
      <p:sp>
        <p:nvSpPr>
          <p:cNvPr id="365" name="Line 6"/>
          <p:cNvSpPr/>
          <p:nvPr/>
        </p:nvSpPr>
        <p:spPr>
          <a:xfrm>
            <a:off x="5544000" y="2808000"/>
            <a:ext cx="648000" cy="144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66" name="Line 7"/>
          <p:cNvSpPr/>
          <p:nvPr/>
        </p:nvSpPr>
        <p:spPr>
          <a:xfrm flipV="1">
            <a:off x="5472000" y="3096000"/>
            <a:ext cx="864000" cy="187200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971640" y="792000"/>
            <a:ext cx="7921440" cy="5661360"/>
          </a:xfrm>
          <a:prstGeom prst="rect">
            <a:avLst/>
          </a:prstGeom>
          <a:noFill/>
          <a:ln>
            <a:noFill/>
          </a:ln>
        </p:spPr>
        <p:txBody>
          <a:bodyPr lIns="0" tIns="0" rIns="0" bIns="0">
            <a:normAutofit/>
          </a:bodyPr>
          <a:lstStyle/>
          <a:p>
            <a:pPr marL="1095120" lvl="1" indent="-285840">
              <a:lnSpc>
                <a:spcPct val="100000"/>
              </a:lnSpc>
              <a:spcBef>
                <a:spcPts val="400"/>
              </a:spcBef>
              <a:spcAft>
                <a:spcPts val="400"/>
              </a:spcAft>
              <a:buClr>
                <a:srgbClr val="0F94AF"/>
              </a:buClr>
              <a:buFont typeface="Arial"/>
              <a:buChar char="•"/>
            </a:pPr>
            <a:endParaRPr lang="fr-FR" sz="1500" b="0" strike="noStrike" spc="-1">
              <a:solidFill>
                <a:srgbClr val="003855"/>
              </a:solidFill>
              <a:latin typeface="Arial"/>
            </a:endParaRPr>
          </a:p>
          <a:p>
            <a:pPr marL="1095120" lvl="1" indent="-285840">
              <a:lnSpc>
                <a:spcPct val="100000"/>
              </a:lnSpc>
              <a:spcBef>
                <a:spcPts val="400"/>
              </a:spcBef>
              <a:spcAft>
                <a:spcPts val="400"/>
              </a:spcAft>
              <a:buClr>
                <a:srgbClr val="0F94AF"/>
              </a:buClr>
              <a:buFont typeface="Arial"/>
              <a:buChar char="•"/>
            </a:pPr>
            <a:r>
              <a:rPr lang="fr-FR" sz="1600" b="0" strike="noStrike" spc="-1">
                <a:solidFill>
                  <a:srgbClr val="1F4786"/>
                </a:solidFill>
                <a:latin typeface="Calibri"/>
              </a:rPr>
              <a:t>Réaliser une demande de départ à la retraite en inter-régime depuis info-retraite.fr</a:t>
            </a:r>
            <a:endParaRPr lang="fr-FR" sz="1600" b="0" strike="noStrike" spc="-1">
              <a:solidFill>
                <a:srgbClr val="003855"/>
              </a:solidFill>
              <a:latin typeface="Arial"/>
            </a:endParaRPr>
          </a:p>
          <a:p>
            <a:pPr marL="1095120" lvl="1" indent="-285840">
              <a:lnSpc>
                <a:spcPct val="100000"/>
              </a:lnSpc>
              <a:spcBef>
                <a:spcPts val="400"/>
              </a:spcBef>
              <a:spcAft>
                <a:spcPts val="400"/>
              </a:spcAft>
              <a:buClr>
                <a:srgbClr val="0F94AF"/>
              </a:buClr>
              <a:buFont typeface="Arial"/>
              <a:buChar char="•"/>
            </a:pPr>
            <a:r>
              <a:rPr lang="fr-FR" sz="1600" b="0" strike="noStrike" spc="-1">
                <a:solidFill>
                  <a:srgbClr val="1F4786"/>
                </a:solidFill>
                <a:latin typeface="Calibri"/>
              </a:rPr>
              <a:t>Réaliser une demande de départ à la retraite depuis le site Ensap.gouv.fr</a:t>
            </a:r>
            <a:endParaRPr lang="fr-FR" sz="1600" b="0" strike="noStrike" spc="-1">
              <a:solidFill>
                <a:srgbClr val="003855"/>
              </a:solidFill>
              <a:latin typeface="Arial"/>
            </a:endParaRPr>
          </a:p>
          <a:p>
            <a:pPr marL="1095120" lvl="1" indent="-285840">
              <a:lnSpc>
                <a:spcPct val="100000"/>
              </a:lnSpc>
              <a:spcBef>
                <a:spcPts val="400"/>
              </a:spcBef>
              <a:spcAft>
                <a:spcPts val="400"/>
              </a:spcAft>
              <a:buClr>
                <a:srgbClr val="0F94AF"/>
              </a:buClr>
              <a:buFont typeface="Arial"/>
              <a:buChar char="•"/>
            </a:pPr>
            <a:r>
              <a:rPr lang="fr-FR" sz="1600" b="0" strike="noStrike" spc="-1">
                <a:solidFill>
                  <a:srgbClr val="1F4786"/>
                </a:solidFill>
                <a:latin typeface="Calibri"/>
              </a:rPr>
              <a:t>Suivre l’avancement du dossier sur Ensap</a:t>
            </a:r>
            <a:endParaRPr lang="fr-FR" sz="1600" b="0" strike="noStrike" spc="-1">
              <a:solidFill>
                <a:srgbClr val="003855"/>
              </a:solidFill>
              <a:latin typeface="Arial"/>
            </a:endParaRPr>
          </a:p>
          <a:p>
            <a:pPr marL="1095120" lvl="1" indent="-285840">
              <a:lnSpc>
                <a:spcPct val="100000"/>
              </a:lnSpc>
              <a:spcBef>
                <a:spcPts val="400"/>
              </a:spcBef>
              <a:spcAft>
                <a:spcPts val="400"/>
              </a:spcAft>
              <a:buClr>
                <a:srgbClr val="0F94AF"/>
              </a:buClr>
              <a:buFont typeface="Arial"/>
              <a:buChar char="•"/>
            </a:pPr>
            <a:endParaRPr lang="fr-FR" sz="1600" b="0" strike="noStrike" spc="-1">
              <a:solidFill>
                <a:srgbClr val="003855"/>
              </a:solidFill>
              <a:latin typeface="Arial"/>
            </a:endParaRPr>
          </a:p>
        </p:txBody>
      </p:sp>
      <p:sp>
        <p:nvSpPr>
          <p:cNvPr id="223" name="TextShape 2"/>
          <p:cNvSpPr txBox="1"/>
          <p:nvPr/>
        </p:nvSpPr>
        <p:spPr>
          <a:xfrm>
            <a:off x="792000" y="-72000"/>
            <a:ext cx="7875360" cy="666720"/>
          </a:xfrm>
          <a:prstGeom prst="rect">
            <a:avLst/>
          </a:prstGeom>
          <a:noFill/>
          <a:ln>
            <a:noFill/>
          </a:ln>
        </p:spPr>
        <p:txBody>
          <a:bodyPr lIns="0" tIns="0" rIns="0" bIns="0" anchor="ctr">
            <a:noAutofit/>
          </a:bodyPr>
          <a:lstStyle/>
          <a:p>
            <a:pPr algn="r">
              <a:lnSpc>
                <a:spcPct val="95000"/>
              </a:lnSpc>
            </a:pPr>
            <a:r>
              <a:rPr lang="fr-FR" sz="1800" b="1" strike="noStrike" spc="-1">
                <a:solidFill>
                  <a:srgbClr val="1F4786"/>
                </a:solidFill>
                <a:latin typeface="Calibri"/>
              </a:rPr>
              <a:t>Sommaire</a:t>
            </a:r>
            <a:endParaRPr lang="fr-FR" sz="1800" b="0" strike="noStrike" spc="-1">
              <a:solidFill>
                <a:srgbClr val="003855"/>
              </a:solidFill>
              <a:latin typeface="Arial"/>
            </a:endParaRPr>
          </a:p>
        </p:txBody>
      </p:sp>
      <p:pic>
        <p:nvPicPr>
          <p:cNvPr id="224" name="Image 223"/>
          <p:cNvPicPr/>
          <p:nvPr/>
        </p:nvPicPr>
        <p:blipFill>
          <a:blip r:embed="rId2"/>
          <a:stretch/>
        </p:blipFill>
        <p:spPr>
          <a:xfrm>
            <a:off x="720000" y="4371120"/>
            <a:ext cx="2484000" cy="2242800"/>
          </a:xfrm>
          <a:prstGeom prst="rect">
            <a:avLst/>
          </a:prstGeom>
          <a:ln>
            <a:noFill/>
          </a:ln>
        </p:spPr>
      </p:pic>
      <p:sp>
        <p:nvSpPr>
          <p:cNvPr id="225" name="TextShape 3"/>
          <p:cNvSpPr txBox="1"/>
          <p:nvPr/>
        </p:nvSpPr>
        <p:spPr>
          <a:xfrm>
            <a:off x="4464000" y="5337000"/>
            <a:ext cx="3888000" cy="639000"/>
          </a:xfrm>
          <a:prstGeom prst="rect">
            <a:avLst/>
          </a:prstGeom>
          <a:noFill/>
          <a:ln>
            <a:noFill/>
          </a:ln>
        </p:spPr>
        <p:txBody>
          <a:bodyPr lIns="90000" tIns="45000" rIns="90000" bIns="45000">
            <a:spAutoFit/>
          </a:bodyPr>
          <a:lstStyle/>
          <a:p>
            <a:r>
              <a:rPr lang="fr-FR" sz="1800" b="0" strike="noStrike" spc="-1">
                <a:solidFill>
                  <a:srgbClr val="453255"/>
                </a:solidFill>
                <a:latin typeface="Arial"/>
                <a:hlinkClick r:id="rId3"/>
              </a:rPr>
              <a:t>Depuis le site de ensap.gouv.fr</a:t>
            </a:r>
            <a:endParaRPr lang="fr-FR" sz="1800" b="0" strike="noStrike" spc="-1">
              <a:solidFill>
                <a:srgbClr val="453255"/>
              </a:solidFill>
              <a:latin typeface="Arial"/>
            </a:endParaRPr>
          </a:p>
        </p:txBody>
      </p:sp>
      <p:pic>
        <p:nvPicPr>
          <p:cNvPr id="226" name="Image 225"/>
          <p:cNvPicPr/>
          <p:nvPr/>
        </p:nvPicPr>
        <p:blipFill>
          <a:blip r:embed="rId4"/>
          <a:stretch/>
        </p:blipFill>
        <p:spPr>
          <a:xfrm>
            <a:off x="427680" y="2299320"/>
            <a:ext cx="6196320" cy="1987560"/>
          </a:xfrm>
          <a:prstGeom prst="rect">
            <a:avLst/>
          </a:prstGeom>
          <a:ln>
            <a:noFill/>
          </a:ln>
        </p:spPr>
      </p:pic>
      <p:sp>
        <p:nvSpPr>
          <p:cNvPr id="227" name="TextShape 4"/>
          <p:cNvSpPr txBox="1"/>
          <p:nvPr/>
        </p:nvSpPr>
        <p:spPr>
          <a:xfrm>
            <a:off x="4536000" y="2299320"/>
            <a:ext cx="3672000" cy="364680"/>
          </a:xfrm>
          <a:prstGeom prst="rect">
            <a:avLst/>
          </a:prstGeom>
          <a:noFill/>
          <a:ln>
            <a:noFill/>
          </a:ln>
        </p:spPr>
        <p:txBody>
          <a:bodyPr lIns="90000" tIns="45000" rIns="90000" bIns="45000">
            <a:spAutoFit/>
          </a:bodyPr>
          <a:lstStyle/>
          <a:p>
            <a:r>
              <a:rPr lang="fr-FR" sz="1800" b="0" strike="noStrike" spc="-1">
                <a:solidFill>
                  <a:srgbClr val="003855"/>
                </a:solidFill>
                <a:latin typeface="Arial"/>
                <a:hlinkClick r:id="rId5"/>
              </a:rPr>
              <a:t>Depuis le site info-retraite.fr</a:t>
            </a:r>
            <a:endParaRPr lang="fr-FR" sz="1800" b="0" strike="noStrike" spc="-1">
              <a:solidFill>
                <a:srgbClr val="453255"/>
              </a:solidFill>
              <a:latin typeface="Arial"/>
            </a:endParaRPr>
          </a:p>
        </p:txBody>
      </p:sp>
      <p:sp>
        <p:nvSpPr>
          <p:cNvPr id="228" name="TextShape 5"/>
          <p:cNvSpPr txBox="1"/>
          <p:nvPr/>
        </p:nvSpPr>
        <p:spPr>
          <a:xfrm>
            <a:off x="5400000" y="4248000"/>
            <a:ext cx="1080000" cy="364680"/>
          </a:xfrm>
          <a:prstGeom prst="rect">
            <a:avLst/>
          </a:prstGeom>
          <a:noFill/>
          <a:ln>
            <a:noFill/>
          </a:ln>
        </p:spPr>
        <p:txBody>
          <a:bodyPr lIns="90000" tIns="45000" rIns="90000" bIns="45000">
            <a:spAutoFit/>
          </a:bodyPr>
          <a:lstStyle/>
          <a:p>
            <a:r>
              <a:rPr lang="fr-FR" sz="1800" b="0" strike="noStrike" spc="-1">
                <a:solidFill>
                  <a:srgbClr val="453255"/>
                </a:solidFill>
                <a:latin typeface="Arial"/>
              </a:rPr>
              <a:t>ou</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30222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68" name="Image 367"/>
          <p:cNvPicPr/>
          <p:nvPr/>
        </p:nvPicPr>
        <p:blipFill>
          <a:blip r:embed="rId2"/>
          <a:stretch/>
        </p:blipFill>
        <p:spPr>
          <a:xfrm>
            <a:off x="398520" y="1683720"/>
            <a:ext cx="6369480" cy="4652280"/>
          </a:xfrm>
          <a:prstGeom prst="rect">
            <a:avLst/>
          </a:prstGeom>
          <a:ln>
            <a:noFill/>
          </a:ln>
        </p:spPr>
      </p:pic>
      <p:sp>
        <p:nvSpPr>
          <p:cNvPr id="369" name="TextShape 2"/>
          <p:cNvSpPr txBox="1"/>
          <p:nvPr/>
        </p:nvSpPr>
        <p:spPr>
          <a:xfrm>
            <a:off x="360000" y="792000"/>
            <a:ext cx="8512560" cy="759960"/>
          </a:xfrm>
          <a:prstGeom prst="rect">
            <a:avLst/>
          </a:prstGeom>
          <a:noFill/>
          <a:ln>
            <a:noFill/>
          </a:ln>
        </p:spPr>
        <p:txBody>
          <a:bodyPr lIns="90000" tIns="45000" rIns="90000" bIns="45000">
            <a:spAutoFit/>
          </a:bodyPr>
          <a:lstStyle/>
          <a:p>
            <a:r>
              <a:rPr lang="fr-FR" sz="1600" b="1" strike="noStrike" spc="-1">
                <a:solidFill>
                  <a:srgbClr val="0000FF"/>
                </a:solidFill>
                <a:latin typeface="Arial"/>
              </a:rPr>
              <a:t>Cinquième étape :</a:t>
            </a:r>
            <a:r>
              <a:rPr lang="fr-FR" sz="1600" b="0" strike="noStrike" spc="-1">
                <a:solidFill>
                  <a:srgbClr val="0000FF"/>
                </a:solidFill>
                <a:latin typeface="Arial"/>
              </a:rPr>
              <a:t> Récapitulatif   (haut de page)   </a:t>
            </a:r>
            <a:r>
              <a:rPr lang="fr-FR" sz="1400" b="0" strike="noStrike" spc="-1">
                <a:solidFill>
                  <a:srgbClr val="453255"/>
                </a:solidFill>
                <a:latin typeface="Arial"/>
              </a:rPr>
              <a:t>        </a:t>
            </a:r>
          </a:p>
          <a:p>
            <a:r>
              <a:rPr lang="fr-FR" sz="1400" b="0" strike="noStrike" spc="-1">
                <a:solidFill>
                  <a:srgbClr val="453255"/>
                </a:solidFill>
                <a:latin typeface="Arial"/>
              </a:rPr>
              <a:t>Retour arrière possible pour corriger les saisies.</a:t>
            </a:r>
          </a:p>
          <a:p>
            <a:r>
              <a:rPr lang="fr-FR" sz="1400" b="0" strike="noStrike" spc="-1">
                <a:solidFill>
                  <a:srgbClr val="453255"/>
                </a:solidFill>
                <a:latin typeface="Arial"/>
              </a:rPr>
              <a:t>Attention sujet important de l’adresse mail :  des explications sont fournies dans le bloc d’information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5688000" y="792000"/>
            <a:ext cx="3384000" cy="2221560"/>
          </a:xfrm>
          <a:prstGeom prst="rect">
            <a:avLst/>
          </a:prstGeom>
          <a:noFill/>
          <a:ln>
            <a:noFill/>
          </a:ln>
        </p:spPr>
        <p:txBody>
          <a:bodyPr lIns="90000" tIns="45000" rIns="90000" bIns="45000">
            <a:spAutoFit/>
          </a:bodyPr>
          <a:lstStyle/>
          <a:p>
            <a:endParaRPr lang="fr-FR" sz="1800" b="0" strike="noStrike" spc="-1">
              <a:solidFill>
                <a:srgbClr val="453255"/>
              </a:solidFill>
              <a:latin typeface="Arial"/>
            </a:endParaRPr>
          </a:p>
          <a:p>
            <a:endParaRPr lang="fr-FR" sz="1800" b="0" strike="noStrike" spc="-1">
              <a:solidFill>
                <a:srgbClr val="453255"/>
              </a:solidFill>
              <a:latin typeface="Arial"/>
            </a:endParaRPr>
          </a:p>
          <a:p>
            <a:endParaRPr lang="fr-FR" sz="1800" b="0" strike="noStrike" spc="-1">
              <a:solidFill>
                <a:srgbClr val="453255"/>
              </a:solidFill>
              <a:latin typeface="Arial"/>
            </a:endParaRPr>
          </a:p>
          <a:p>
            <a:r>
              <a:rPr lang="fr-FR" sz="1400" b="0" strike="noStrike" spc="-1">
                <a:solidFill>
                  <a:srgbClr val="453255"/>
                </a:solidFill>
                <a:latin typeface="Arial"/>
              </a:rPr>
              <a:t>   </a:t>
            </a:r>
          </a:p>
          <a:p>
            <a:r>
              <a:rPr lang="fr-FR" sz="1400" b="0" strike="noStrike" spc="-1">
                <a:solidFill>
                  <a:srgbClr val="453255"/>
                </a:solidFill>
                <a:latin typeface="Arial"/>
              </a:rPr>
              <a:t>Affichage de l’ensemble de la demande pour vérification. Ce récapitulatif sera joint au mail de confirmation.              </a:t>
            </a:r>
          </a:p>
        </p:txBody>
      </p:sp>
      <p:sp>
        <p:nvSpPr>
          <p:cNvPr id="371" name="TextShape 2"/>
          <p:cNvSpPr txBox="1"/>
          <p:nvPr/>
        </p:nvSpPr>
        <p:spPr>
          <a:xfrm>
            <a:off x="30222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372" name="TextShape 3"/>
          <p:cNvSpPr txBox="1"/>
          <p:nvPr/>
        </p:nvSpPr>
        <p:spPr>
          <a:xfrm>
            <a:off x="5760000" y="5775120"/>
            <a:ext cx="3384000" cy="272880"/>
          </a:xfrm>
          <a:prstGeom prst="rect">
            <a:avLst/>
          </a:prstGeom>
          <a:noFill/>
          <a:ln>
            <a:noFill/>
          </a:ln>
        </p:spPr>
        <p:txBody>
          <a:bodyPr lIns="90000" tIns="45000" rIns="90000" bIns="45000">
            <a:spAutoFit/>
          </a:bodyPr>
          <a:lstStyle/>
          <a:p>
            <a:r>
              <a:rPr lang="fr-FR" sz="1200" b="0" strike="noStrike" spc="-1">
                <a:solidFill>
                  <a:srgbClr val="453255"/>
                </a:solidFill>
                <a:latin typeface="Arial"/>
              </a:rPr>
              <a:t>Validation obligatoire du récapitulatif</a:t>
            </a:r>
          </a:p>
        </p:txBody>
      </p:sp>
      <p:sp>
        <p:nvSpPr>
          <p:cNvPr id="373" name="Line 4"/>
          <p:cNvSpPr/>
          <p:nvPr/>
        </p:nvSpPr>
        <p:spPr>
          <a:xfrm flipH="1">
            <a:off x="3096000" y="6120000"/>
            <a:ext cx="2520000" cy="144000"/>
          </a:xfrm>
          <a:prstGeom prst="line">
            <a:avLst/>
          </a:prstGeom>
          <a:ln>
            <a:noFill/>
          </a:ln>
        </p:spPr>
        <p:style>
          <a:lnRef idx="0">
            <a:scrgbClr r="0" g="0" b="0"/>
          </a:lnRef>
          <a:fillRef idx="0">
            <a:scrgbClr r="0" g="0" b="0"/>
          </a:fillRef>
          <a:effectRef idx="0">
            <a:scrgbClr r="0" g="0" b="0"/>
          </a:effectRef>
          <a:fontRef idx="minor"/>
        </p:style>
      </p:sp>
      <p:pic>
        <p:nvPicPr>
          <p:cNvPr id="374" name="Image 373"/>
          <p:cNvPicPr/>
          <p:nvPr/>
        </p:nvPicPr>
        <p:blipFill>
          <a:blip r:embed="rId2"/>
          <a:stretch/>
        </p:blipFill>
        <p:spPr>
          <a:xfrm>
            <a:off x="360000" y="1287720"/>
            <a:ext cx="5211360" cy="5264280"/>
          </a:xfrm>
          <a:prstGeom prst="rect">
            <a:avLst/>
          </a:prstGeom>
          <a:ln>
            <a:noFill/>
          </a:ln>
        </p:spPr>
      </p:pic>
      <p:sp>
        <p:nvSpPr>
          <p:cNvPr id="375" name="Line 5"/>
          <p:cNvSpPr/>
          <p:nvPr/>
        </p:nvSpPr>
        <p:spPr>
          <a:xfrm>
            <a:off x="3168000" y="5904000"/>
            <a:ext cx="2592000" cy="0"/>
          </a:xfrm>
          <a:prstGeom prst="line">
            <a:avLst/>
          </a:prstGeom>
          <a:ln>
            <a:solidFill>
              <a:srgbClr val="000000"/>
            </a:solidFill>
            <a:headEnd type="triangle" w="med" len="med"/>
          </a:ln>
        </p:spPr>
        <p:style>
          <a:lnRef idx="0">
            <a:scrgbClr r="0" g="0" b="0"/>
          </a:lnRef>
          <a:fillRef idx="0">
            <a:scrgbClr r="0" g="0" b="0"/>
          </a:fillRef>
          <a:effectRef idx="0">
            <a:scrgbClr r="0" g="0" b="0"/>
          </a:effectRef>
          <a:fontRef idx="minor"/>
        </p:style>
      </p:sp>
      <p:sp>
        <p:nvSpPr>
          <p:cNvPr id="376" name="TextShape 6"/>
          <p:cNvSpPr txBox="1"/>
          <p:nvPr/>
        </p:nvSpPr>
        <p:spPr>
          <a:xfrm>
            <a:off x="504000" y="792000"/>
            <a:ext cx="6264000" cy="333720"/>
          </a:xfrm>
          <a:prstGeom prst="rect">
            <a:avLst/>
          </a:prstGeom>
          <a:noFill/>
          <a:ln>
            <a:noFill/>
          </a:ln>
        </p:spPr>
        <p:txBody>
          <a:bodyPr lIns="90000" tIns="45000" rIns="90000" bIns="45000">
            <a:spAutoFit/>
          </a:bodyPr>
          <a:lstStyle/>
          <a:p>
            <a:r>
              <a:rPr lang="fr-FR" sz="1600" b="1" strike="noStrike" spc="-1">
                <a:solidFill>
                  <a:srgbClr val="0000FF"/>
                </a:solidFill>
                <a:latin typeface="Arial"/>
              </a:rPr>
              <a:t>Cinquième étape (suite) :</a:t>
            </a:r>
            <a:r>
              <a:rPr lang="fr-FR" sz="1600" b="0" strike="noStrike" spc="-1">
                <a:solidFill>
                  <a:srgbClr val="0000FF"/>
                </a:solidFill>
                <a:latin typeface="Arial"/>
              </a:rPr>
              <a:t> Récapitulatif</a:t>
            </a:r>
            <a:endParaRPr lang="fr-FR" sz="1600" b="0" strike="noStrike" spc="-1">
              <a:solidFill>
                <a:srgbClr val="4532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 376"/>
          <p:cNvPicPr/>
          <p:nvPr/>
        </p:nvPicPr>
        <p:blipFill>
          <a:blip r:embed="rId2"/>
          <a:stretch/>
        </p:blipFill>
        <p:spPr>
          <a:xfrm>
            <a:off x="497160" y="1440720"/>
            <a:ext cx="4902840" cy="2303280"/>
          </a:xfrm>
          <a:prstGeom prst="rect">
            <a:avLst/>
          </a:prstGeom>
          <a:ln>
            <a:noFill/>
          </a:ln>
        </p:spPr>
      </p:pic>
      <p:pic>
        <p:nvPicPr>
          <p:cNvPr id="378" name="Image 377"/>
          <p:cNvPicPr/>
          <p:nvPr/>
        </p:nvPicPr>
        <p:blipFill>
          <a:blip r:embed="rId3"/>
          <a:stretch/>
        </p:blipFill>
        <p:spPr>
          <a:xfrm>
            <a:off x="4113000" y="3888000"/>
            <a:ext cx="4671000" cy="1753920"/>
          </a:xfrm>
          <a:prstGeom prst="rect">
            <a:avLst/>
          </a:prstGeom>
          <a:ln>
            <a:noFill/>
          </a:ln>
        </p:spPr>
      </p:pic>
      <p:sp>
        <p:nvSpPr>
          <p:cNvPr id="379" name="TextShape 1"/>
          <p:cNvSpPr txBox="1"/>
          <p:nvPr/>
        </p:nvSpPr>
        <p:spPr>
          <a:xfrm>
            <a:off x="792000" y="4176000"/>
            <a:ext cx="2952000" cy="1736280"/>
          </a:xfrm>
          <a:prstGeom prst="rect">
            <a:avLst/>
          </a:prstGeom>
          <a:noFill/>
          <a:ln>
            <a:noFill/>
          </a:ln>
        </p:spPr>
        <p:txBody>
          <a:bodyPr lIns="90000" tIns="45000" rIns="90000" bIns="45000">
            <a:spAutoFit/>
          </a:bodyPr>
          <a:lstStyle/>
          <a:p>
            <a:r>
              <a:rPr lang="fr-FR" sz="1800" b="0" strike="noStrike" spc="-1">
                <a:solidFill>
                  <a:srgbClr val="453255"/>
                </a:solidFill>
                <a:latin typeface="Arial"/>
              </a:rPr>
              <a:t>Abandon possible pour tester la demande ou recommencer ultérieurement : les données saisies ne sont pas conservées</a:t>
            </a:r>
          </a:p>
        </p:txBody>
      </p:sp>
      <p:sp>
        <p:nvSpPr>
          <p:cNvPr id="380" name="TextShape 2"/>
          <p:cNvSpPr txBox="1"/>
          <p:nvPr/>
        </p:nvSpPr>
        <p:spPr>
          <a:xfrm>
            <a:off x="5688000" y="1008000"/>
            <a:ext cx="3384000" cy="913320"/>
          </a:xfrm>
          <a:prstGeom prst="rect">
            <a:avLst/>
          </a:prstGeom>
          <a:noFill/>
          <a:ln>
            <a:noFill/>
          </a:ln>
        </p:spPr>
        <p:txBody>
          <a:bodyPr lIns="90000" tIns="45000" rIns="90000" bIns="45000">
            <a:spAutoFit/>
          </a:bodyPr>
          <a:lstStyle/>
          <a:p>
            <a:r>
              <a:rPr lang="fr-FR" sz="1800" b="0" strike="noStrike" spc="-1">
                <a:solidFill>
                  <a:srgbClr val="453255"/>
                </a:solidFill>
                <a:latin typeface="Arial"/>
              </a:rPr>
              <a:t> </a:t>
            </a:r>
          </a:p>
          <a:p>
            <a:r>
              <a:rPr lang="fr-FR" sz="1800" b="0" strike="noStrike" spc="-1">
                <a:solidFill>
                  <a:srgbClr val="453255"/>
                </a:solidFill>
                <a:latin typeface="Arial"/>
              </a:rPr>
              <a:t>Pas de retour possible sur les étapes précédentes</a:t>
            </a:r>
          </a:p>
        </p:txBody>
      </p:sp>
      <p:sp>
        <p:nvSpPr>
          <p:cNvPr id="381" name="TextShape 3"/>
          <p:cNvSpPr txBox="1"/>
          <p:nvPr/>
        </p:nvSpPr>
        <p:spPr>
          <a:xfrm>
            <a:off x="1656000" y="0"/>
            <a:ext cx="8164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382" name="Line 4"/>
          <p:cNvSpPr/>
          <p:nvPr/>
        </p:nvSpPr>
        <p:spPr>
          <a:xfrm flipH="1" flipV="1">
            <a:off x="936000" y="3096000"/>
            <a:ext cx="360000" cy="1152000"/>
          </a:xfrm>
          <a:prstGeom prst="line">
            <a:avLst/>
          </a:prstGeom>
          <a:ln>
            <a:noFill/>
          </a:ln>
        </p:spPr>
        <p:style>
          <a:lnRef idx="0">
            <a:scrgbClr r="0" g="0" b="0"/>
          </a:lnRef>
          <a:fillRef idx="0">
            <a:scrgbClr r="0" g="0" b="0"/>
          </a:fillRef>
          <a:effectRef idx="0">
            <a:scrgbClr r="0" g="0" b="0"/>
          </a:effectRef>
          <a:fontRef idx="minor"/>
        </p:style>
      </p:sp>
      <p:sp>
        <p:nvSpPr>
          <p:cNvPr id="383" name="TextShape 5"/>
          <p:cNvSpPr txBox="1"/>
          <p:nvPr/>
        </p:nvSpPr>
        <p:spPr>
          <a:xfrm>
            <a:off x="4536000" y="5688000"/>
            <a:ext cx="4176000" cy="913320"/>
          </a:xfrm>
          <a:prstGeom prst="rect">
            <a:avLst/>
          </a:prstGeom>
          <a:noFill/>
          <a:ln>
            <a:noFill/>
          </a:ln>
        </p:spPr>
        <p:txBody>
          <a:bodyPr lIns="90000" tIns="45000" rIns="90000" bIns="45000">
            <a:spAutoFit/>
          </a:bodyPr>
          <a:lstStyle/>
          <a:p>
            <a:r>
              <a:rPr lang="fr-FR" sz="1800" b="0" strike="noStrike" spc="-1">
                <a:solidFill>
                  <a:srgbClr val="453255"/>
                </a:solidFill>
                <a:latin typeface="Arial"/>
              </a:rPr>
              <a:t>Écran intermédiaire permettant un retour vers l’envoi de la demande</a:t>
            </a:r>
          </a:p>
        </p:txBody>
      </p:sp>
      <p:sp>
        <p:nvSpPr>
          <p:cNvPr id="384" name="Line 6"/>
          <p:cNvSpPr/>
          <p:nvPr/>
        </p:nvSpPr>
        <p:spPr>
          <a:xfrm flipH="1" flipV="1">
            <a:off x="4608000" y="4968000"/>
            <a:ext cx="288000" cy="648000"/>
          </a:xfrm>
          <a:prstGeom prst="line">
            <a:avLst/>
          </a:prstGeom>
          <a:ln>
            <a:noFill/>
          </a:ln>
        </p:spPr>
        <p:style>
          <a:lnRef idx="0">
            <a:scrgbClr r="0" g="0" b="0"/>
          </a:lnRef>
          <a:fillRef idx="0">
            <a:scrgbClr r="0" g="0" b="0"/>
          </a:fillRef>
          <a:effectRef idx="0">
            <a:scrgbClr r="0" g="0" b="0"/>
          </a:effectRef>
          <a:fontRef idx="minor"/>
        </p:style>
      </p:sp>
      <p:sp>
        <p:nvSpPr>
          <p:cNvPr id="385" name="TextShape 7"/>
          <p:cNvSpPr txBox="1"/>
          <p:nvPr/>
        </p:nvSpPr>
        <p:spPr>
          <a:xfrm>
            <a:off x="576000" y="792000"/>
            <a:ext cx="4464000" cy="364680"/>
          </a:xfrm>
          <a:prstGeom prst="rect">
            <a:avLst/>
          </a:prstGeom>
          <a:noFill/>
          <a:ln>
            <a:noFill/>
          </a:ln>
        </p:spPr>
        <p:txBody>
          <a:bodyPr lIns="90000" tIns="45000" rIns="90000" bIns="45000">
            <a:spAutoFit/>
          </a:bodyPr>
          <a:lstStyle/>
          <a:p>
            <a:r>
              <a:rPr lang="fr-FR" sz="1600" b="1" strike="noStrike" spc="-1">
                <a:solidFill>
                  <a:srgbClr val="0000FF"/>
                </a:solidFill>
                <a:latin typeface="Arial"/>
              </a:rPr>
              <a:t>Sixième étape :</a:t>
            </a:r>
            <a:r>
              <a:rPr lang="fr-FR" sz="1600" b="0" strike="noStrike" spc="-1">
                <a:solidFill>
                  <a:srgbClr val="0000FF"/>
                </a:solidFill>
                <a:latin typeface="Arial"/>
              </a:rPr>
              <a:t> Finalisation</a:t>
            </a:r>
            <a:r>
              <a:rPr lang="fr-FR" sz="1800" b="0" strike="noStrike" spc="-1">
                <a:solidFill>
                  <a:srgbClr val="453255"/>
                </a:solidFill>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p:nvPr/>
        </p:nvSpPr>
        <p:spPr>
          <a:xfrm>
            <a:off x="2995920" y="72000"/>
            <a:ext cx="8020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87" name="Image 386"/>
          <p:cNvPicPr/>
          <p:nvPr/>
        </p:nvPicPr>
        <p:blipFill>
          <a:blip r:embed="rId2"/>
          <a:stretch/>
        </p:blipFill>
        <p:spPr>
          <a:xfrm>
            <a:off x="437760" y="1584000"/>
            <a:ext cx="4602240" cy="2347200"/>
          </a:xfrm>
          <a:prstGeom prst="rect">
            <a:avLst/>
          </a:prstGeom>
          <a:ln>
            <a:noFill/>
          </a:ln>
        </p:spPr>
      </p:pic>
      <p:sp>
        <p:nvSpPr>
          <p:cNvPr id="388" name="TextShape 2"/>
          <p:cNvSpPr txBox="1"/>
          <p:nvPr/>
        </p:nvSpPr>
        <p:spPr>
          <a:xfrm>
            <a:off x="5400000" y="1512000"/>
            <a:ext cx="3456000" cy="1461960"/>
          </a:xfrm>
          <a:prstGeom prst="rect">
            <a:avLst/>
          </a:prstGeom>
          <a:noFill/>
          <a:ln>
            <a:noFill/>
          </a:ln>
        </p:spPr>
        <p:txBody>
          <a:bodyPr lIns="90000" tIns="45000" rIns="90000" bIns="45000">
            <a:spAutoFit/>
          </a:bodyPr>
          <a:lstStyle/>
          <a:p>
            <a:r>
              <a:rPr lang="fr-FR" sz="1800" b="0" strike="noStrike" spc="-1">
                <a:solidFill>
                  <a:srgbClr val="453255"/>
                </a:solidFill>
                <a:latin typeface="Arial"/>
              </a:rPr>
              <a:t>Affichage d’un message d’erreur si les pièces jointes sont détectées comme ne correspondant pas au format affiché dans le nom du fichier.  </a:t>
            </a:r>
          </a:p>
        </p:txBody>
      </p:sp>
      <p:sp>
        <p:nvSpPr>
          <p:cNvPr id="389" name="TextShape 3"/>
          <p:cNvSpPr txBox="1"/>
          <p:nvPr/>
        </p:nvSpPr>
        <p:spPr>
          <a:xfrm>
            <a:off x="5544000" y="3528000"/>
            <a:ext cx="2808000" cy="2833560"/>
          </a:xfrm>
          <a:prstGeom prst="rect">
            <a:avLst/>
          </a:prstGeom>
          <a:noFill/>
          <a:ln>
            <a:noFill/>
          </a:ln>
        </p:spPr>
        <p:txBody>
          <a:bodyPr lIns="90000" tIns="45000" rIns="90000" bIns="45000">
            <a:spAutoFit/>
          </a:bodyPr>
          <a:lstStyle/>
          <a:p>
            <a:r>
              <a:rPr lang="fr-FR" sz="1800" b="0" strike="noStrike" spc="-1">
                <a:solidFill>
                  <a:srgbClr val="453255"/>
                </a:solidFill>
                <a:latin typeface="Arial"/>
              </a:rPr>
              <a:t>Le clic sur le bouton Fermer renvoi à l’étape 5 Récapitulatif. Il faut alors retourner en étape 4 Pièces justificatives pour les remplacer par des pièces au bon format. Attention : les pièces incorrectes ne sont pas nommément identifiées.</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1008000" y="4894920"/>
            <a:ext cx="4680000" cy="1582200"/>
          </a:xfrm>
          <a:prstGeom prst="rect">
            <a:avLst/>
          </a:prstGeom>
          <a:noFill/>
          <a:ln>
            <a:noFill/>
          </a:ln>
        </p:spPr>
        <p:txBody>
          <a:bodyPr lIns="90000" tIns="45000" rIns="90000" bIns="45000">
            <a:spAutoFit/>
          </a:bodyPr>
          <a:lstStyle/>
          <a:p>
            <a:r>
              <a:rPr lang="fr-FR" sz="1400" b="0" strike="noStrike" spc="-1">
                <a:solidFill>
                  <a:srgbClr val="453255"/>
                </a:solidFill>
                <a:latin typeface="Arial"/>
              </a:rPr>
              <a:t>Réception du mail de confirmation de la demande : il contient le récapitulatif de la demande et en pièce jointe, le document de demande de radiation des cadres à imprimer et à remettre à l’employeur</a:t>
            </a:r>
          </a:p>
        </p:txBody>
      </p:sp>
      <p:sp>
        <p:nvSpPr>
          <p:cNvPr id="391" name="TextShape 2"/>
          <p:cNvSpPr txBox="1"/>
          <p:nvPr/>
        </p:nvSpPr>
        <p:spPr>
          <a:xfrm>
            <a:off x="5256000" y="814680"/>
            <a:ext cx="3600000" cy="1461960"/>
          </a:xfrm>
          <a:prstGeom prst="rect">
            <a:avLst/>
          </a:prstGeom>
          <a:noFill/>
          <a:ln>
            <a:noFill/>
          </a:ln>
        </p:spPr>
        <p:txBody>
          <a:bodyPr lIns="90000" tIns="45000" rIns="90000" bIns="45000">
            <a:spAutoFit/>
          </a:bodyPr>
          <a:lstStyle/>
          <a:p>
            <a:r>
              <a:rPr lang="fr-FR" sz="1800" b="0" strike="noStrike" spc="-1">
                <a:solidFill>
                  <a:srgbClr val="453255"/>
                </a:solidFill>
                <a:latin typeface="Arial"/>
              </a:rPr>
              <a:t>Suite au clic sur le bouton Envoyer, affichage d’une page de confirmation de l’envoi de la demande</a:t>
            </a:r>
          </a:p>
        </p:txBody>
      </p:sp>
      <p:sp>
        <p:nvSpPr>
          <p:cNvPr id="392" name="TextShape 3"/>
          <p:cNvSpPr txBox="1"/>
          <p:nvPr/>
        </p:nvSpPr>
        <p:spPr>
          <a:xfrm>
            <a:off x="2952000" y="46800"/>
            <a:ext cx="8020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93" name="Image 392"/>
          <p:cNvPicPr/>
          <p:nvPr/>
        </p:nvPicPr>
        <p:blipFill>
          <a:blip r:embed="rId2"/>
          <a:stretch/>
        </p:blipFill>
        <p:spPr>
          <a:xfrm>
            <a:off x="5832000" y="2664000"/>
            <a:ext cx="2520000" cy="3888000"/>
          </a:xfrm>
          <a:prstGeom prst="rect">
            <a:avLst/>
          </a:prstGeom>
          <a:ln>
            <a:noFill/>
          </a:ln>
        </p:spPr>
      </p:pic>
      <p:pic>
        <p:nvPicPr>
          <p:cNvPr id="394" name="Image 393"/>
          <p:cNvPicPr/>
          <p:nvPr/>
        </p:nvPicPr>
        <p:blipFill>
          <a:blip r:embed="rId3"/>
          <a:stretch/>
        </p:blipFill>
        <p:spPr>
          <a:xfrm>
            <a:off x="288000" y="864000"/>
            <a:ext cx="4860720" cy="374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2950200" y="216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96" name="Image 395"/>
          <p:cNvPicPr/>
          <p:nvPr/>
        </p:nvPicPr>
        <p:blipFill>
          <a:blip r:embed="rId2"/>
          <a:stretch/>
        </p:blipFill>
        <p:spPr>
          <a:xfrm>
            <a:off x="759960" y="1008000"/>
            <a:ext cx="3848040" cy="5449680"/>
          </a:xfrm>
          <a:prstGeom prst="rect">
            <a:avLst/>
          </a:prstGeom>
          <a:ln>
            <a:noFill/>
          </a:ln>
        </p:spPr>
      </p:pic>
      <p:sp>
        <p:nvSpPr>
          <p:cNvPr id="397" name="TextShape 2"/>
          <p:cNvSpPr txBox="1"/>
          <p:nvPr/>
        </p:nvSpPr>
        <p:spPr>
          <a:xfrm>
            <a:off x="4752000" y="1296000"/>
            <a:ext cx="4248000" cy="1461960"/>
          </a:xfrm>
          <a:prstGeom prst="rect">
            <a:avLst/>
          </a:prstGeom>
          <a:noFill/>
          <a:ln>
            <a:noFill/>
          </a:ln>
        </p:spPr>
        <p:txBody>
          <a:bodyPr lIns="90000" tIns="45000" rIns="90000" bIns="45000">
            <a:spAutoFit/>
          </a:bodyPr>
          <a:lstStyle/>
          <a:p>
            <a:r>
              <a:rPr lang="fr-FR" sz="1800" b="0" strike="noStrike" spc="-1">
                <a:solidFill>
                  <a:srgbClr val="453255"/>
                </a:solidFill>
                <a:latin typeface="Arial"/>
              </a:rPr>
              <a:t>Pièce jointe au mail de validation :  la demande de radiation des cadres préremplie, est à imprimer par l’usager et à remettre datée et signée à son employeur ou son service RH</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2995920" y="0"/>
            <a:ext cx="8020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399" name="Image 398"/>
          <p:cNvPicPr/>
          <p:nvPr/>
        </p:nvPicPr>
        <p:blipFill>
          <a:blip r:embed="rId2"/>
          <a:stretch/>
        </p:blipFill>
        <p:spPr>
          <a:xfrm>
            <a:off x="576000" y="1743120"/>
            <a:ext cx="5585040" cy="3224880"/>
          </a:xfrm>
          <a:prstGeom prst="rect">
            <a:avLst/>
          </a:prstGeom>
          <a:ln>
            <a:noFill/>
          </a:ln>
        </p:spPr>
      </p:pic>
      <p:sp>
        <p:nvSpPr>
          <p:cNvPr id="400" name="TextShape 2"/>
          <p:cNvSpPr txBox="1"/>
          <p:nvPr/>
        </p:nvSpPr>
        <p:spPr>
          <a:xfrm>
            <a:off x="6336000" y="1167480"/>
            <a:ext cx="2448000" cy="3656520"/>
          </a:xfrm>
          <a:prstGeom prst="rect">
            <a:avLst/>
          </a:prstGeom>
          <a:noFill/>
          <a:ln>
            <a:noFill/>
          </a:ln>
        </p:spPr>
        <p:txBody>
          <a:bodyPr lIns="90000" tIns="45000" rIns="90000" bIns="45000">
            <a:spAutoFit/>
          </a:bodyPr>
          <a:lstStyle/>
          <a:p>
            <a:r>
              <a:rPr lang="fr-FR" sz="1800" b="0" strike="noStrike" spc="-1">
                <a:solidFill>
                  <a:srgbClr val="453255"/>
                </a:solidFill>
                <a:latin typeface="Arial"/>
              </a:rPr>
              <a:t>Le bloc de demande est immédiatement supprimé de la page CIR afin de ne pas pouvoir déposer plusieurs demandes à la suite.                                                        </a:t>
            </a:r>
            <a:r>
              <a:rPr lang="fr-FR" sz="1800" b="1" strike="noStrike" spc="-1">
                <a:solidFill>
                  <a:srgbClr val="453255"/>
                </a:solidFill>
                <a:latin typeface="Arial"/>
              </a:rPr>
              <a:t>Le lendemain </a:t>
            </a:r>
            <a:r>
              <a:rPr lang="fr-FR" sz="1800" b="0" strike="noStrike" spc="-1">
                <a:solidFill>
                  <a:srgbClr val="453255"/>
                </a:solidFill>
                <a:latin typeface="Arial"/>
              </a:rPr>
              <a:t>le bloc de suivi de la demande sera accessible depuis la même page.</a:t>
            </a:r>
          </a:p>
        </p:txBody>
      </p:sp>
      <p:sp>
        <p:nvSpPr>
          <p:cNvPr id="401" name="TextShape 3"/>
          <p:cNvSpPr txBox="1"/>
          <p:nvPr/>
        </p:nvSpPr>
        <p:spPr>
          <a:xfrm>
            <a:off x="720000" y="1080000"/>
            <a:ext cx="5616000" cy="639000"/>
          </a:xfrm>
          <a:prstGeom prst="rect">
            <a:avLst/>
          </a:prstGeom>
          <a:noFill/>
          <a:ln>
            <a:noFill/>
          </a:ln>
        </p:spPr>
        <p:txBody>
          <a:bodyPr lIns="90000" tIns="45000" rIns="90000" bIns="45000">
            <a:spAutoFit/>
          </a:bodyPr>
          <a:lstStyle/>
          <a:p>
            <a:r>
              <a:rPr lang="fr-FR" sz="1800" b="1" strike="noStrike" spc="-1">
                <a:solidFill>
                  <a:srgbClr val="0000FF"/>
                </a:solidFill>
                <a:latin typeface="Arial"/>
              </a:rPr>
              <a:t>Retour sur la page du Compte individuel Retraite</a:t>
            </a:r>
            <a:endParaRPr lang="fr-FR" sz="1800" b="0" strike="noStrike" spc="-1">
              <a:solidFill>
                <a:srgbClr val="453255"/>
              </a:solidFill>
              <a:latin typeface="Arial"/>
            </a:endParaRPr>
          </a:p>
        </p:txBody>
      </p:sp>
      <p:sp>
        <p:nvSpPr>
          <p:cNvPr id="402" name="Line 4"/>
          <p:cNvSpPr/>
          <p:nvPr/>
        </p:nvSpPr>
        <p:spPr>
          <a:xfrm flipH="1" flipV="1">
            <a:off x="5832000" y="3888000"/>
            <a:ext cx="720000" cy="72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Shape 1"/>
          <p:cNvSpPr txBox="1"/>
          <p:nvPr/>
        </p:nvSpPr>
        <p:spPr>
          <a:xfrm>
            <a:off x="3024000" y="72000"/>
            <a:ext cx="8020080" cy="6732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404" name="TextShape 2"/>
          <p:cNvSpPr txBox="1"/>
          <p:nvPr/>
        </p:nvSpPr>
        <p:spPr>
          <a:xfrm>
            <a:off x="288000" y="5687640"/>
            <a:ext cx="3960000" cy="1080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Le suivi de la demande informe l’usager à chaque étape d’avancement de son dossier jusqu’à l’atteinte de sa date de départ. Les étapes à venir sont indiquées avec les échéances minimum et maximum. </a:t>
            </a:r>
          </a:p>
        </p:txBody>
      </p:sp>
      <p:pic>
        <p:nvPicPr>
          <p:cNvPr id="405" name="Image 404"/>
          <p:cNvPicPr/>
          <p:nvPr/>
        </p:nvPicPr>
        <p:blipFill>
          <a:blip r:embed="rId2"/>
          <a:stretch/>
        </p:blipFill>
        <p:spPr>
          <a:xfrm>
            <a:off x="6446520" y="4464000"/>
            <a:ext cx="2481480" cy="1944000"/>
          </a:xfrm>
          <a:prstGeom prst="rect">
            <a:avLst/>
          </a:prstGeom>
          <a:ln>
            <a:noFill/>
          </a:ln>
        </p:spPr>
      </p:pic>
      <p:sp>
        <p:nvSpPr>
          <p:cNvPr id="406" name="TextShape 3"/>
          <p:cNvSpPr txBox="1"/>
          <p:nvPr/>
        </p:nvSpPr>
        <p:spPr>
          <a:xfrm>
            <a:off x="4392000" y="792000"/>
            <a:ext cx="4680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A chaque étape un évènement sera affiché sur la page d’accueil et un mail expédié à l’usager (sauf pour la dernière étape qui sera uniquement affichée dans le suivi)</a:t>
            </a:r>
          </a:p>
        </p:txBody>
      </p:sp>
      <p:pic>
        <p:nvPicPr>
          <p:cNvPr id="407" name="Image 406"/>
          <p:cNvPicPr/>
          <p:nvPr/>
        </p:nvPicPr>
        <p:blipFill>
          <a:blip r:embed="rId3"/>
          <a:stretch/>
        </p:blipFill>
        <p:spPr>
          <a:xfrm>
            <a:off x="288000" y="576000"/>
            <a:ext cx="3989160" cy="5112000"/>
          </a:xfrm>
          <a:prstGeom prst="rect">
            <a:avLst/>
          </a:prstGeom>
          <a:ln>
            <a:noFill/>
          </a:ln>
        </p:spPr>
      </p:pic>
      <p:pic>
        <p:nvPicPr>
          <p:cNvPr id="408" name="Image 407"/>
          <p:cNvPicPr/>
          <p:nvPr/>
        </p:nvPicPr>
        <p:blipFill>
          <a:blip r:embed="rId4"/>
          <a:stretch/>
        </p:blipFill>
        <p:spPr>
          <a:xfrm>
            <a:off x="6336000" y="1512000"/>
            <a:ext cx="2504160" cy="2088000"/>
          </a:xfrm>
          <a:prstGeom prst="rect">
            <a:avLst/>
          </a:prstGeom>
          <a:ln>
            <a:noFill/>
          </a:ln>
        </p:spPr>
      </p:pic>
      <p:sp>
        <p:nvSpPr>
          <p:cNvPr id="409" name="TextShape 4"/>
          <p:cNvSpPr txBox="1"/>
          <p:nvPr/>
        </p:nvSpPr>
        <p:spPr>
          <a:xfrm>
            <a:off x="4464000" y="3600000"/>
            <a:ext cx="4680000" cy="1278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L’évènement de la page d’accueil permet l’accès direct à la page de suivi, sauf pour l’évènement contenant l’estimation de pension. Le clic sur cet évènement spécifique permet d’ouvrir directement le document PDF  ( voir ci-dessous)</a:t>
            </a:r>
          </a:p>
        </p:txBody>
      </p:sp>
      <p:sp>
        <p:nvSpPr>
          <p:cNvPr id="410" name="Line 5"/>
          <p:cNvSpPr/>
          <p:nvPr/>
        </p:nvSpPr>
        <p:spPr>
          <a:xfrm>
            <a:off x="5544000" y="4464000"/>
            <a:ext cx="1800000" cy="1368000"/>
          </a:xfrm>
          <a:prstGeom prst="line">
            <a:avLst/>
          </a:prstGeom>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extShape 1"/>
          <p:cNvSpPr txBox="1"/>
          <p:nvPr/>
        </p:nvSpPr>
        <p:spPr>
          <a:xfrm>
            <a:off x="30222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pic>
        <p:nvPicPr>
          <p:cNvPr id="412" name="Image 411"/>
          <p:cNvPicPr/>
          <p:nvPr/>
        </p:nvPicPr>
        <p:blipFill>
          <a:blip r:embed="rId2"/>
          <a:stretch/>
        </p:blipFill>
        <p:spPr>
          <a:xfrm>
            <a:off x="288000" y="688680"/>
            <a:ext cx="4513680" cy="2119320"/>
          </a:xfrm>
          <a:prstGeom prst="rect">
            <a:avLst/>
          </a:prstGeom>
          <a:ln>
            <a:noFill/>
          </a:ln>
        </p:spPr>
      </p:pic>
      <p:pic>
        <p:nvPicPr>
          <p:cNvPr id="413" name="Image 412"/>
          <p:cNvPicPr/>
          <p:nvPr/>
        </p:nvPicPr>
        <p:blipFill>
          <a:blip r:embed="rId3"/>
          <a:stretch/>
        </p:blipFill>
        <p:spPr>
          <a:xfrm>
            <a:off x="4801680" y="2052360"/>
            <a:ext cx="4199040" cy="1691640"/>
          </a:xfrm>
          <a:prstGeom prst="rect">
            <a:avLst/>
          </a:prstGeom>
          <a:ln>
            <a:noFill/>
          </a:ln>
        </p:spPr>
      </p:pic>
      <p:pic>
        <p:nvPicPr>
          <p:cNvPr id="414" name="Image 413"/>
          <p:cNvPicPr/>
          <p:nvPr/>
        </p:nvPicPr>
        <p:blipFill>
          <a:blip r:embed="rId4"/>
          <a:stretch/>
        </p:blipFill>
        <p:spPr>
          <a:xfrm>
            <a:off x="648000" y="3779640"/>
            <a:ext cx="4355280" cy="2741400"/>
          </a:xfrm>
          <a:prstGeom prst="rect">
            <a:avLst/>
          </a:prstGeom>
          <a:ln>
            <a:noFill/>
          </a:ln>
        </p:spPr>
      </p:pic>
      <p:pic>
        <p:nvPicPr>
          <p:cNvPr id="415" name="Image 414"/>
          <p:cNvPicPr/>
          <p:nvPr/>
        </p:nvPicPr>
        <p:blipFill>
          <a:blip r:embed="rId5"/>
          <a:stretch/>
        </p:blipFill>
        <p:spPr>
          <a:xfrm>
            <a:off x="4972320" y="4824000"/>
            <a:ext cx="4027680" cy="1621080"/>
          </a:xfrm>
          <a:prstGeom prst="rect">
            <a:avLst/>
          </a:prstGeom>
          <a:ln>
            <a:noFill/>
          </a:ln>
        </p:spPr>
      </p:pic>
      <p:sp>
        <p:nvSpPr>
          <p:cNvPr id="416" name="TextShape 2"/>
          <p:cNvSpPr txBox="1"/>
          <p:nvPr/>
        </p:nvSpPr>
        <p:spPr>
          <a:xfrm>
            <a:off x="5112000" y="936000"/>
            <a:ext cx="3816000" cy="639000"/>
          </a:xfrm>
          <a:prstGeom prst="rect">
            <a:avLst/>
          </a:prstGeom>
          <a:noFill/>
          <a:ln>
            <a:noFill/>
          </a:ln>
        </p:spPr>
        <p:txBody>
          <a:bodyPr lIns="90000" tIns="45000" rIns="90000" bIns="45000">
            <a:spAutoFit/>
          </a:bodyPr>
          <a:lstStyle/>
          <a:p>
            <a:r>
              <a:rPr lang="fr-FR" sz="1800" b="1" strike="noStrike" spc="-1">
                <a:solidFill>
                  <a:srgbClr val="0000FF"/>
                </a:solidFill>
                <a:latin typeface="Arial"/>
              </a:rPr>
              <a:t>Contenu des étapes du suivi sur un dossier « classique »</a:t>
            </a:r>
            <a:endParaRPr lang="fr-FR" sz="1800" b="0" strike="noStrike" spc="-1">
              <a:solidFill>
                <a:srgbClr val="4532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p:nvPr/>
        </p:nvSpPr>
        <p:spPr>
          <a:xfrm>
            <a:off x="3022200" y="243000"/>
            <a:ext cx="604980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ENSAP</a:t>
            </a:r>
            <a:endParaRPr lang="fr-FR" sz="1800" b="0" strike="noStrike" spc="-1">
              <a:solidFill>
                <a:srgbClr val="003855"/>
              </a:solidFill>
              <a:latin typeface="Arial"/>
            </a:endParaRPr>
          </a:p>
        </p:txBody>
      </p:sp>
      <p:sp>
        <p:nvSpPr>
          <p:cNvPr id="418" name="TextShape 2"/>
          <p:cNvSpPr txBox="1"/>
          <p:nvPr/>
        </p:nvSpPr>
        <p:spPr>
          <a:xfrm>
            <a:off x="288000" y="792000"/>
            <a:ext cx="7632000" cy="639000"/>
          </a:xfrm>
          <a:prstGeom prst="rect">
            <a:avLst/>
          </a:prstGeom>
          <a:noFill/>
          <a:ln>
            <a:noFill/>
          </a:ln>
        </p:spPr>
        <p:txBody>
          <a:bodyPr lIns="90000" tIns="45000" rIns="90000" bIns="45000">
            <a:spAutoFit/>
          </a:bodyPr>
          <a:lstStyle/>
          <a:p>
            <a:r>
              <a:rPr lang="fr-FR" sz="1800" b="0" strike="noStrike" spc="-1">
                <a:solidFill>
                  <a:srgbClr val="0000FF"/>
                </a:solidFill>
                <a:latin typeface="Arial"/>
              </a:rPr>
              <a:t>En cas d’annulation de la demande (action Abandon dans l’outil Pétrel) et estimation indisponible ou corrective :</a:t>
            </a:r>
            <a:r>
              <a:rPr lang="fr-FR" sz="1800" b="0" strike="noStrike" spc="-1">
                <a:solidFill>
                  <a:srgbClr val="453255"/>
                </a:solidFill>
                <a:latin typeface="Arial"/>
              </a:rPr>
              <a:t> </a:t>
            </a:r>
          </a:p>
        </p:txBody>
      </p:sp>
      <p:pic>
        <p:nvPicPr>
          <p:cNvPr id="419" name="Image 418"/>
          <p:cNvPicPr/>
          <p:nvPr/>
        </p:nvPicPr>
        <p:blipFill>
          <a:blip r:embed="rId2"/>
          <a:stretch/>
        </p:blipFill>
        <p:spPr>
          <a:xfrm>
            <a:off x="484200" y="1728000"/>
            <a:ext cx="3475800" cy="2136600"/>
          </a:xfrm>
          <a:prstGeom prst="rect">
            <a:avLst/>
          </a:prstGeom>
          <a:ln>
            <a:noFill/>
          </a:ln>
        </p:spPr>
      </p:pic>
      <p:sp>
        <p:nvSpPr>
          <p:cNvPr id="420" name="TextShape 3"/>
          <p:cNvSpPr txBox="1"/>
          <p:nvPr/>
        </p:nvSpPr>
        <p:spPr>
          <a:xfrm>
            <a:off x="4248000" y="1349640"/>
            <a:ext cx="4392000" cy="882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L’étape annulation peut intervenir à tous les stades de l’avancée du dossier ( dans l’exemple ci-contre : juste après la demande). Elle est générée par une action du gestionnaire dans l’outil Pétrel.</a:t>
            </a:r>
          </a:p>
        </p:txBody>
      </p:sp>
      <p:pic>
        <p:nvPicPr>
          <p:cNvPr id="421" name="Image 420"/>
          <p:cNvPicPr/>
          <p:nvPr/>
        </p:nvPicPr>
        <p:blipFill>
          <a:blip r:embed="rId3"/>
          <a:stretch/>
        </p:blipFill>
        <p:spPr>
          <a:xfrm>
            <a:off x="4716720" y="2736000"/>
            <a:ext cx="4355280" cy="1986480"/>
          </a:xfrm>
          <a:prstGeom prst="rect">
            <a:avLst/>
          </a:prstGeom>
          <a:ln>
            <a:noFill/>
          </a:ln>
        </p:spPr>
      </p:pic>
      <p:sp>
        <p:nvSpPr>
          <p:cNvPr id="422" name="TextShape 4"/>
          <p:cNvSpPr txBox="1"/>
          <p:nvPr/>
        </p:nvSpPr>
        <p:spPr>
          <a:xfrm>
            <a:off x="4536000" y="4841640"/>
            <a:ext cx="4392000" cy="486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Si l’estimation ne peut pas être envoyée, l’étape ci-contre est affichée ( dossier d’invalidité par exemple).</a:t>
            </a:r>
          </a:p>
        </p:txBody>
      </p:sp>
      <p:sp>
        <p:nvSpPr>
          <p:cNvPr id="423" name="Line 5"/>
          <p:cNvSpPr/>
          <p:nvPr/>
        </p:nvSpPr>
        <p:spPr>
          <a:xfrm flipH="1">
            <a:off x="3456000" y="1512000"/>
            <a:ext cx="792000" cy="576000"/>
          </a:xfrm>
          <a:prstGeom prst="line">
            <a:avLst/>
          </a:prstGeom>
          <a:ln>
            <a:noFill/>
          </a:ln>
        </p:spPr>
        <p:style>
          <a:lnRef idx="0">
            <a:scrgbClr r="0" g="0" b="0"/>
          </a:lnRef>
          <a:fillRef idx="0">
            <a:scrgbClr r="0" g="0" b="0"/>
          </a:fillRef>
          <a:effectRef idx="0">
            <a:scrgbClr r="0" g="0" b="0"/>
          </a:effectRef>
          <a:fontRef idx="minor"/>
        </p:style>
      </p:sp>
      <p:pic>
        <p:nvPicPr>
          <p:cNvPr id="424" name="Image 423"/>
          <p:cNvPicPr/>
          <p:nvPr/>
        </p:nvPicPr>
        <p:blipFill>
          <a:blip r:embed="rId4"/>
          <a:stretch/>
        </p:blipFill>
        <p:spPr>
          <a:xfrm>
            <a:off x="360000" y="4616280"/>
            <a:ext cx="3440160" cy="2079720"/>
          </a:xfrm>
          <a:prstGeom prst="rect">
            <a:avLst/>
          </a:prstGeom>
          <a:ln>
            <a:noFill/>
          </a:ln>
        </p:spPr>
      </p:pic>
      <p:sp>
        <p:nvSpPr>
          <p:cNvPr id="425" name="TextShape 6"/>
          <p:cNvSpPr txBox="1"/>
          <p:nvPr/>
        </p:nvSpPr>
        <p:spPr>
          <a:xfrm>
            <a:off x="3960000" y="5904000"/>
            <a:ext cx="5040000" cy="684360"/>
          </a:xfrm>
          <a:prstGeom prst="rect">
            <a:avLst/>
          </a:prstGeom>
          <a:noFill/>
          <a:ln>
            <a:noFill/>
          </a:ln>
        </p:spPr>
        <p:txBody>
          <a:bodyPr lIns="90000" tIns="45000" rIns="90000" bIns="45000">
            <a:spAutoFit/>
          </a:bodyPr>
          <a:lstStyle/>
          <a:p>
            <a:r>
              <a:rPr lang="fr-FR" sz="1300" b="0" strike="noStrike" spc="-1">
                <a:solidFill>
                  <a:srgbClr val="453255"/>
                </a:solidFill>
                <a:latin typeface="Arial"/>
              </a:rPr>
              <a:t>Si l’usager conteste son estimation, une estimation corrective peut être affichée dans un deuxième temps après correction apportée par un gestionnaire</a:t>
            </a:r>
          </a:p>
        </p:txBody>
      </p:sp>
      <p:sp>
        <p:nvSpPr>
          <p:cNvPr id="426" name="Line 7"/>
          <p:cNvSpPr/>
          <p:nvPr/>
        </p:nvSpPr>
        <p:spPr>
          <a:xfrm flipH="1" flipV="1">
            <a:off x="2952000" y="5544000"/>
            <a:ext cx="1080000" cy="504000"/>
          </a:xfrm>
          <a:prstGeom prst="line">
            <a:avLst/>
          </a:prstGeom>
          <a:ln>
            <a:noFill/>
          </a:ln>
        </p:spPr>
        <p:style>
          <a:lnRef idx="0">
            <a:scrgbClr r="0" g="0" b="0"/>
          </a:lnRef>
          <a:fillRef idx="0">
            <a:scrgbClr r="0" g="0" b="0"/>
          </a:fillRef>
          <a:effectRef idx="0">
            <a:scrgbClr r="0" g="0" b="0"/>
          </a:effectRef>
          <a:fontRef idx="minor"/>
        </p:style>
      </p:sp>
      <p:sp>
        <p:nvSpPr>
          <p:cNvPr id="427" name="Line 8"/>
          <p:cNvSpPr/>
          <p:nvPr/>
        </p:nvSpPr>
        <p:spPr>
          <a:xfrm flipH="1">
            <a:off x="3456000" y="1512000"/>
            <a:ext cx="792000" cy="36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428" name="Line 9"/>
          <p:cNvSpPr/>
          <p:nvPr/>
        </p:nvSpPr>
        <p:spPr>
          <a:xfrm flipV="1">
            <a:off x="4608000" y="4104000"/>
            <a:ext cx="360000" cy="64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429" name="Line 10"/>
          <p:cNvSpPr/>
          <p:nvPr/>
        </p:nvSpPr>
        <p:spPr>
          <a:xfrm flipH="1" flipV="1">
            <a:off x="2952000" y="5616000"/>
            <a:ext cx="1008000" cy="36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2448000" y="113040"/>
            <a:ext cx="6984000" cy="52092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sp>
        <p:nvSpPr>
          <p:cNvPr id="230" name="TextShape 2"/>
          <p:cNvSpPr txBox="1"/>
          <p:nvPr/>
        </p:nvSpPr>
        <p:spPr>
          <a:xfrm>
            <a:off x="792000" y="792000"/>
            <a:ext cx="8064000" cy="1008000"/>
          </a:xfrm>
          <a:prstGeom prst="rect">
            <a:avLst/>
          </a:prstGeom>
          <a:noFill/>
          <a:ln>
            <a:noFill/>
          </a:ln>
        </p:spPr>
        <p:txBody>
          <a:bodyPr lIns="90000" tIns="45000" rIns="90000" bIns="45000">
            <a:spAutoFit/>
          </a:bodyPr>
          <a:lstStyle/>
          <a:p>
            <a:r>
              <a:rPr lang="fr-FR" sz="1200" b="0" strike="noStrike" spc="-1">
                <a:solidFill>
                  <a:srgbClr val="003855"/>
                </a:solidFill>
                <a:latin typeface="Arial"/>
              </a:rPr>
              <a:t>Le site info-retraite.fr met en place à compter du 14/03/2019 un service permettant à l’usager de demander son départ à la retraite une seule fois pour l’ensemble de ses régimes. </a:t>
            </a:r>
            <a:endParaRPr lang="fr-FR" sz="1200" b="0" strike="noStrike" spc="-1">
              <a:solidFill>
                <a:srgbClr val="453255"/>
              </a:solidFill>
              <a:latin typeface="Arial"/>
            </a:endParaRPr>
          </a:p>
          <a:p>
            <a:endParaRPr lang="fr-FR" sz="1200" b="0" strike="noStrike" spc="-1">
              <a:solidFill>
                <a:srgbClr val="453255"/>
              </a:solidFill>
              <a:latin typeface="Arial"/>
            </a:endParaRPr>
          </a:p>
          <a:p>
            <a:r>
              <a:rPr lang="fr-FR" sz="1200" b="0" strike="noStrike" spc="-1">
                <a:solidFill>
                  <a:srgbClr val="003855"/>
                </a:solidFill>
                <a:latin typeface="Arial"/>
              </a:rPr>
              <a:t>La connexion sur le compte </a:t>
            </a:r>
            <a:r>
              <a:rPr lang="fr-FR" sz="1200" b="0" strike="noStrike" spc="-1">
                <a:solidFill>
                  <a:srgbClr val="003855"/>
                </a:solidFill>
                <a:latin typeface="Arial"/>
                <a:hlinkClick r:id="rId2"/>
              </a:rPr>
              <a:t>https://www.info-retraite.fr/portail-info/home.html</a:t>
            </a:r>
            <a:r>
              <a:rPr lang="fr-FR" sz="1200" b="0" strike="noStrike" spc="-1">
                <a:solidFill>
                  <a:srgbClr val="003855"/>
                </a:solidFill>
                <a:latin typeface="Arial"/>
              </a:rPr>
              <a:t> doit se faire impérativement en passant par une authentification France Connect afin que le service de demande de départ soit accessible</a:t>
            </a:r>
            <a:endParaRPr lang="fr-FR" sz="1200" b="0" strike="noStrike" spc="-1">
              <a:solidFill>
                <a:srgbClr val="453255"/>
              </a:solidFill>
              <a:latin typeface="Arial"/>
            </a:endParaRPr>
          </a:p>
        </p:txBody>
      </p:sp>
      <p:pic>
        <p:nvPicPr>
          <p:cNvPr id="231" name="Image 230"/>
          <p:cNvPicPr/>
          <p:nvPr/>
        </p:nvPicPr>
        <p:blipFill>
          <a:blip r:embed="rId3"/>
          <a:stretch/>
        </p:blipFill>
        <p:spPr>
          <a:xfrm>
            <a:off x="757080" y="3744000"/>
            <a:ext cx="4066920" cy="2973960"/>
          </a:xfrm>
          <a:prstGeom prst="rect">
            <a:avLst/>
          </a:prstGeom>
          <a:ln>
            <a:noFill/>
          </a:ln>
        </p:spPr>
      </p:pic>
      <p:pic>
        <p:nvPicPr>
          <p:cNvPr id="232" name="Image 231"/>
          <p:cNvPicPr/>
          <p:nvPr/>
        </p:nvPicPr>
        <p:blipFill>
          <a:blip r:embed="rId4"/>
          <a:stretch/>
        </p:blipFill>
        <p:spPr>
          <a:xfrm>
            <a:off x="5112000" y="1944000"/>
            <a:ext cx="3096000" cy="1944000"/>
          </a:xfrm>
          <a:prstGeom prst="rect">
            <a:avLst/>
          </a:prstGeom>
          <a:ln>
            <a:noFill/>
          </a:ln>
        </p:spPr>
      </p:pic>
      <p:sp>
        <p:nvSpPr>
          <p:cNvPr id="233" name="TextShape 3"/>
          <p:cNvSpPr txBox="1"/>
          <p:nvPr/>
        </p:nvSpPr>
        <p:spPr>
          <a:xfrm>
            <a:off x="5328000" y="4320000"/>
            <a:ext cx="3456000" cy="1872000"/>
          </a:xfrm>
          <a:prstGeom prst="rect">
            <a:avLst/>
          </a:prstGeom>
          <a:noFill/>
          <a:ln>
            <a:noFill/>
          </a:ln>
        </p:spPr>
        <p:txBody>
          <a:bodyPr lIns="90000" tIns="45000" rIns="90000" bIns="45000">
            <a:spAutoFit/>
          </a:bodyPr>
          <a:lstStyle/>
          <a:p>
            <a:r>
              <a:rPr lang="fr-FR" sz="1200" b="0" strike="noStrike" spc="-1">
                <a:solidFill>
                  <a:srgbClr val="003855"/>
                </a:solidFill>
                <a:latin typeface="Arial"/>
              </a:rPr>
              <a:t>Le service  est ouvert pour les profils actifs et mixtes (au moins un régime non liquidé)</a:t>
            </a:r>
            <a:endParaRPr lang="fr-FR" sz="1200" b="0" strike="noStrike" spc="-1">
              <a:solidFill>
                <a:srgbClr val="453255"/>
              </a:solidFill>
              <a:latin typeface="Arial"/>
            </a:endParaRPr>
          </a:p>
          <a:p>
            <a:r>
              <a:rPr lang="fr-FR" sz="1200" b="0" strike="noStrike" spc="-1">
                <a:solidFill>
                  <a:srgbClr val="003855"/>
                </a:solidFill>
                <a:latin typeface="Arial"/>
              </a:rPr>
              <a:t>L’accès se fait par le menu « Ma demande de retraite » puis « Demander ma retraite »</a:t>
            </a:r>
            <a:endParaRPr lang="fr-FR" sz="1200" b="0" strike="noStrike" spc="-1">
              <a:solidFill>
                <a:srgbClr val="453255"/>
              </a:solidFill>
              <a:latin typeface="Arial"/>
            </a:endParaRPr>
          </a:p>
        </p:txBody>
      </p:sp>
      <p:sp>
        <p:nvSpPr>
          <p:cNvPr id="234" name="Line 4"/>
          <p:cNvSpPr/>
          <p:nvPr/>
        </p:nvSpPr>
        <p:spPr>
          <a:xfrm>
            <a:off x="2880000" y="1800000"/>
            <a:ext cx="2448000" cy="648000"/>
          </a:xfrm>
          <a:prstGeom prst="line">
            <a:avLst/>
          </a:prstGeom>
          <a:ln>
            <a:noFill/>
          </a:ln>
        </p:spPr>
        <p:style>
          <a:lnRef idx="0">
            <a:scrgbClr r="0" g="0" b="0"/>
          </a:lnRef>
          <a:fillRef idx="0">
            <a:scrgbClr r="0" g="0" b="0"/>
          </a:fillRef>
          <a:effectRef idx="0">
            <a:scrgbClr r="0" g="0" b="0"/>
          </a:effectRef>
          <a:fontRef idx="minor"/>
        </p:style>
      </p:sp>
      <p:sp>
        <p:nvSpPr>
          <p:cNvPr id="235" name="Line 5"/>
          <p:cNvSpPr/>
          <p:nvPr/>
        </p:nvSpPr>
        <p:spPr>
          <a:xfrm>
            <a:off x="2808000" y="1800000"/>
            <a:ext cx="2448000" cy="936000"/>
          </a:xfrm>
          <a:prstGeom prst="line">
            <a:avLst/>
          </a:prstGeom>
          <a:ln>
            <a:noFill/>
          </a:ln>
        </p:spPr>
        <p:style>
          <a:lnRef idx="0">
            <a:scrgbClr r="0" g="0" b="0"/>
          </a:lnRef>
          <a:fillRef idx="0">
            <a:scrgbClr r="0" g="0" b="0"/>
          </a:fillRef>
          <a:effectRef idx="0">
            <a:scrgbClr r="0" g="0" b="0"/>
          </a:effectRef>
          <a:fontRef idx="minor"/>
        </p:style>
      </p:sp>
      <p:sp>
        <p:nvSpPr>
          <p:cNvPr id="236" name="Line 6"/>
          <p:cNvSpPr/>
          <p:nvPr/>
        </p:nvSpPr>
        <p:spPr>
          <a:xfrm>
            <a:off x="2808000" y="1800000"/>
            <a:ext cx="1872000" cy="86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2304000" y="171000"/>
            <a:ext cx="662256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sp>
        <p:nvSpPr>
          <p:cNvPr id="238" name="TextShape 2"/>
          <p:cNvSpPr txBox="1"/>
          <p:nvPr/>
        </p:nvSpPr>
        <p:spPr>
          <a:xfrm>
            <a:off x="360000" y="1102680"/>
            <a:ext cx="8352000" cy="1705320"/>
          </a:xfrm>
          <a:prstGeom prst="rect">
            <a:avLst/>
          </a:prstGeom>
          <a:noFill/>
          <a:ln>
            <a:noFill/>
          </a:ln>
        </p:spPr>
        <p:txBody>
          <a:bodyPr lIns="90000" tIns="45000" rIns="90000" bIns="45000">
            <a:spAutoFit/>
          </a:bodyPr>
          <a:lstStyle/>
          <a:p>
            <a:r>
              <a:rPr lang="fr-FR" sz="1400" b="0" strike="noStrike" spc="-1">
                <a:solidFill>
                  <a:srgbClr val="453255"/>
                </a:solidFill>
                <a:latin typeface="Arial"/>
              </a:rPr>
              <a:t>Si le régime des fonctionnaires de l’État est coché, une question supplémentaire est posée sur l’appartenance au ministère de l’Éducation Nationale</a:t>
            </a:r>
          </a:p>
          <a:p>
            <a:r>
              <a:rPr lang="fr-FR" sz="1400" b="0" strike="noStrike" spc="-1">
                <a:solidFill>
                  <a:srgbClr val="453255"/>
                </a:solidFill>
                <a:latin typeface="Arial"/>
              </a:rPr>
              <a:t> </a:t>
            </a:r>
          </a:p>
          <a:p>
            <a:r>
              <a:rPr lang="fr-FR" sz="1400" b="0" strike="noStrike" spc="-1">
                <a:solidFill>
                  <a:srgbClr val="453255"/>
                </a:solidFill>
                <a:latin typeface="Arial"/>
              </a:rPr>
              <a:t>Dans l’affirmative, cela permet de déposer une demande 18 mois avant la date de départ souhaitée. En dehors de ce cas, les demandes ne peuvent être déposées que 6 à 9 mois avant la date de départ</a:t>
            </a:r>
          </a:p>
          <a:p>
            <a:endParaRPr lang="fr-FR" sz="1400" b="0" strike="noStrike" spc="-1">
              <a:solidFill>
                <a:srgbClr val="453255"/>
              </a:solidFill>
              <a:latin typeface="Arial"/>
            </a:endParaRPr>
          </a:p>
        </p:txBody>
      </p:sp>
      <p:pic>
        <p:nvPicPr>
          <p:cNvPr id="239" name="Image 238"/>
          <p:cNvPicPr/>
          <p:nvPr/>
        </p:nvPicPr>
        <p:blipFill>
          <a:blip r:embed="rId2"/>
          <a:stretch/>
        </p:blipFill>
        <p:spPr>
          <a:xfrm>
            <a:off x="360000" y="2412000"/>
            <a:ext cx="8495640" cy="860760"/>
          </a:xfrm>
          <a:prstGeom prst="rect">
            <a:avLst/>
          </a:prstGeom>
          <a:ln>
            <a:noFill/>
          </a:ln>
        </p:spPr>
      </p:pic>
      <p:sp>
        <p:nvSpPr>
          <p:cNvPr id="240" name="TextShape 3"/>
          <p:cNvSpPr txBox="1"/>
          <p:nvPr/>
        </p:nvSpPr>
        <p:spPr>
          <a:xfrm>
            <a:off x="432000" y="3528000"/>
            <a:ext cx="7776000" cy="3074040"/>
          </a:xfrm>
          <a:prstGeom prst="rect">
            <a:avLst/>
          </a:prstGeom>
          <a:noFill/>
          <a:ln>
            <a:noFill/>
          </a:ln>
        </p:spPr>
        <p:txBody>
          <a:bodyPr lIns="90000" tIns="45000" rIns="90000" bIns="45000">
            <a:spAutoFit/>
          </a:bodyPr>
          <a:lstStyle/>
          <a:p>
            <a:pPr marL="216000" indent="-216000">
              <a:buClr>
                <a:srgbClr val="000000"/>
              </a:buClr>
              <a:buSzPct val="45000"/>
              <a:buFont typeface="Wingdings" charset="2"/>
              <a:buChar char=""/>
            </a:pPr>
            <a:r>
              <a:rPr lang="fr-FR" sz="1400" b="0" strike="noStrike" spc="-1">
                <a:solidFill>
                  <a:srgbClr val="453255"/>
                </a:solidFill>
                <a:latin typeface="Arial"/>
              </a:rPr>
              <a:t>La date de départ sur le portail info-retraite est obligatoirement le premier jour du mois.</a:t>
            </a:r>
          </a:p>
          <a:p>
            <a:r>
              <a:rPr lang="fr-FR" sz="1400" b="0" strike="noStrike" spc="-1">
                <a:solidFill>
                  <a:srgbClr val="453255"/>
                </a:solidFill>
                <a:latin typeface="Arial"/>
              </a:rPr>
              <a:t>Une alerte concernant le contrôle de cette date dans la démarche Ensap est indiquée sur le mail de confirmation envoyé à l’usager par Ensap.</a:t>
            </a:r>
          </a:p>
          <a:p>
            <a:endParaRPr lang="fr-FR" sz="1400" b="0" strike="noStrike" spc="-1">
              <a:solidFill>
                <a:srgbClr val="453255"/>
              </a:solidFill>
              <a:latin typeface="Arial"/>
            </a:endParaRPr>
          </a:p>
          <a:p>
            <a:endParaRPr lang="fr-FR" sz="1400" b="0" strike="noStrike" spc="-1">
              <a:solidFill>
                <a:srgbClr val="453255"/>
              </a:solidFill>
              <a:latin typeface="Arial"/>
            </a:endParaRPr>
          </a:p>
          <a:p>
            <a:pPr marL="216000" indent="-216000">
              <a:buClr>
                <a:srgbClr val="000000"/>
              </a:buClr>
              <a:buSzPct val="45000"/>
              <a:buFont typeface="Wingdings" charset="2"/>
              <a:buChar char=""/>
            </a:pPr>
            <a:r>
              <a:rPr lang="fr-FR" sz="1400" b="0" strike="noStrike" spc="-1">
                <a:solidFill>
                  <a:srgbClr val="453255"/>
                </a:solidFill>
                <a:latin typeface="Arial"/>
              </a:rPr>
              <a:t>Seuls trois motifs de départ sont possibles :</a:t>
            </a:r>
          </a:p>
          <a:p>
            <a:r>
              <a:rPr lang="fr-FR" sz="1400" b="0" strike="noStrike" spc="-1">
                <a:solidFill>
                  <a:srgbClr val="453255"/>
                </a:solidFill>
                <a:latin typeface="Arial"/>
              </a:rPr>
              <a:t> - Départ à l’âge légal de la retraite ou au-delà en qualité d’actif ou de sédentaire ou en qualité de militaire </a:t>
            </a:r>
          </a:p>
          <a:p>
            <a:r>
              <a:rPr lang="fr-FR" sz="1400" b="0" strike="noStrike" spc="-1">
                <a:solidFill>
                  <a:srgbClr val="453255"/>
                </a:solidFill>
                <a:latin typeface="Arial"/>
              </a:rPr>
              <a:t> - Départ anticipé pour carrière longue</a:t>
            </a:r>
          </a:p>
          <a:p>
            <a:r>
              <a:rPr lang="fr-FR" sz="1400" b="0" strike="noStrike" spc="-1">
                <a:solidFill>
                  <a:srgbClr val="453255"/>
                </a:solidFill>
                <a:latin typeface="Arial"/>
              </a:rPr>
              <a:t> - Demande de retraite anticipée au titre de parent d'au moins trois enfants</a:t>
            </a:r>
          </a:p>
          <a:p>
            <a:endParaRPr lang="fr-FR" sz="1400" b="0" strike="noStrike" spc="-1">
              <a:solidFill>
                <a:srgbClr val="453255"/>
              </a:solidFill>
              <a:latin typeface="Arial"/>
            </a:endParaRPr>
          </a:p>
          <a:p>
            <a:r>
              <a:rPr lang="fr-FR" sz="1400" b="0" strike="noStrike" spc="-1">
                <a:solidFill>
                  <a:srgbClr val="453255"/>
                </a:solidFill>
                <a:latin typeface="Arial"/>
              </a:rPr>
              <a:t>L’usager  pourra modifier cette date et ce motif de départ au moment de la complétude de sa demande sur l’ENSAP. ( ex : départ pour limite d’âge... )</a:t>
            </a:r>
          </a:p>
          <a:p>
            <a:pPr algn="ctr"/>
            <a:endParaRPr lang="fr-FR" sz="1400" b="0" strike="noStrike" spc="-1">
              <a:solidFill>
                <a:srgbClr val="453255"/>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2449440" y="171000"/>
            <a:ext cx="662256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sp>
        <p:nvSpPr>
          <p:cNvPr id="242" name="TextShape 2"/>
          <p:cNvSpPr txBox="1"/>
          <p:nvPr/>
        </p:nvSpPr>
        <p:spPr>
          <a:xfrm>
            <a:off x="504000" y="1008000"/>
            <a:ext cx="8208000" cy="913320"/>
          </a:xfrm>
          <a:prstGeom prst="rect">
            <a:avLst/>
          </a:prstGeom>
          <a:noFill/>
          <a:ln>
            <a:noFill/>
          </a:ln>
        </p:spPr>
        <p:txBody>
          <a:bodyPr lIns="90000" tIns="45000" rIns="90000" bIns="45000">
            <a:spAutoFit/>
          </a:bodyPr>
          <a:lstStyle/>
          <a:p>
            <a:r>
              <a:rPr lang="fr-FR" sz="1400" b="0" strike="noStrike" spc="-1">
                <a:solidFill>
                  <a:srgbClr val="453255"/>
                </a:solidFill>
                <a:latin typeface="Arial"/>
              </a:rPr>
              <a:t>Si l’usager relève d’un </a:t>
            </a:r>
            <a:r>
              <a:rPr lang="fr-FR" sz="1400" b="1" u="sng" strike="noStrike" spc="-1">
                <a:solidFill>
                  <a:srgbClr val="453255"/>
                </a:solidFill>
                <a:uFillTx/>
                <a:latin typeface="Arial"/>
              </a:rPr>
              <a:t>employeur du groupe 1</a:t>
            </a:r>
            <a:r>
              <a:rPr lang="fr-FR" sz="1400" b="0" strike="noStrike" spc="-1">
                <a:solidFill>
                  <a:srgbClr val="453255"/>
                </a:solidFill>
                <a:latin typeface="Arial"/>
              </a:rPr>
              <a:t>, </a:t>
            </a:r>
          </a:p>
          <a:p>
            <a:r>
              <a:rPr lang="fr-FR" sz="1400" b="0" strike="noStrike" spc="-1">
                <a:solidFill>
                  <a:srgbClr val="453255"/>
                </a:solidFill>
                <a:latin typeface="Arial"/>
              </a:rPr>
              <a:t>A l’issue de sa demande de départ dans info-retraite.fr, il reçoit immédiatement le mail ci-dessous afin de le diriger vers le site de l’Ensap pour compléter et finaliser sa demande </a:t>
            </a:r>
          </a:p>
        </p:txBody>
      </p:sp>
      <p:pic>
        <p:nvPicPr>
          <p:cNvPr id="243" name="Image 242"/>
          <p:cNvPicPr/>
          <p:nvPr/>
        </p:nvPicPr>
        <p:blipFill>
          <a:blip r:embed="rId2"/>
          <a:stretch/>
        </p:blipFill>
        <p:spPr>
          <a:xfrm>
            <a:off x="5616000" y="2088000"/>
            <a:ext cx="2808000" cy="4392000"/>
          </a:xfrm>
          <a:prstGeom prst="rect">
            <a:avLst/>
          </a:prstGeom>
          <a:ln>
            <a:noFill/>
          </a:ln>
        </p:spPr>
      </p:pic>
      <p:pic>
        <p:nvPicPr>
          <p:cNvPr id="244" name="Image 243"/>
          <p:cNvPicPr/>
          <p:nvPr/>
        </p:nvPicPr>
        <p:blipFill>
          <a:blip r:embed="rId3"/>
          <a:stretch/>
        </p:blipFill>
        <p:spPr>
          <a:xfrm>
            <a:off x="1348920" y="1921320"/>
            <a:ext cx="3619080" cy="4388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2520000" y="216000"/>
            <a:ext cx="662256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pic>
        <p:nvPicPr>
          <p:cNvPr id="246" name="Image 245"/>
          <p:cNvPicPr/>
          <p:nvPr/>
        </p:nvPicPr>
        <p:blipFill>
          <a:blip r:embed="rId2"/>
          <a:stretch/>
        </p:blipFill>
        <p:spPr>
          <a:xfrm>
            <a:off x="1512000" y="2088000"/>
            <a:ext cx="4236480" cy="2300760"/>
          </a:xfrm>
          <a:prstGeom prst="rect">
            <a:avLst/>
          </a:prstGeom>
          <a:ln>
            <a:noFill/>
          </a:ln>
        </p:spPr>
      </p:pic>
      <p:sp>
        <p:nvSpPr>
          <p:cNvPr id="247" name="TextShape 2"/>
          <p:cNvSpPr txBox="1"/>
          <p:nvPr/>
        </p:nvSpPr>
        <p:spPr>
          <a:xfrm>
            <a:off x="504000" y="886680"/>
            <a:ext cx="8280000" cy="913320"/>
          </a:xfrm>
          <a:prstGeom prst="rect">
            <a:avLst/>
          </a:prstGeom>
          <a:noFill/>
          <a:ln>
            <a:noFill/>
          </a:ln>
        </p:spPr>
        <p:txBody>
          <a:bodyPr lIns="90000" tIns="45000" rIns="90000" bIns="45000">
            <a:spAutoFit/>
          </a:bodyPr>
          <a:lstStyle/>
          <a:p>
            <a:r>
              <a:rPr lang="fr-FR" sz="1400" b="0" strike="noStrike" spc="-1">
                <a:solidFill>
                  <a:srgbClr val="453255"/>
                </a:solidFill>
                <a:latin typeface="Arial"/>
              </a:rPr>
              <a:t>L’évènement ci-dessous sera affiché dès le lendemain sur sa page d’accueil Ensap. Le clic sur ce bloc ouvre la page contenant l’accès à « Je demande mon départ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2448000" y="216000"/>
            <a:ext cx="662256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sp>
        <p:nvSpPr>
          <p:cNvPr id="249" name="TextShape 2"/>
          <p:cNvSpPr txBox="1"/>
          <p:nvPr/>
        </p:nvSpPr>
        <p:spPr>
          <a:xfrm>
            <a:off x="4320000" y="1296000"/>
            <a:ext cx="4608000" cy="1155960"/>
          </a:xfrm>
          <a:prstGeom prst="rect">
            <a:avLst/>
          </a:prstGeom>
          <a:noFill/>
          <a:ln>
            <a:noFill/>
          </a:ln>
        </p:spPr>
        <p:txBody>
          <a:bodyPr lIns="90000" tIns="45000" rIns="90000" bIns="45000">
            <a:spAutoFit/>
          </a:bodyPr>
          <a:lstStyle/>
          <a:p>
            <a:r>
              <a:rPr lang="fr-FR" sz="1400" b="0" strike="noStrike" spc="-1">
                <a:solidFill>
                  <a:srgbClr val="453255"/>
                </a:solidFill>
                <a:latin typeface="Arial"/>
              </a:rPr>
              <a:t>Si l’usager relève d’un </a:t>
            </a:r>
            <a:r>
              <a:rPr lang="fr-FR" sz="1400" b="1" u="sng" strike="noStrike" spc="-1">
                <a:solidFill>
                  <a:srgbClr val="453255"/>
                </a:solidFill>
                <a:uFillTx/>
                <a:latin typeface="Arial"/>
              </a:rPr>
              <a:t>employeur du groupe 1</a:t>
            </a:r>
            <a:endParaRPr lang="fr-FR" sz="1400" b="0" strike="noStrike" spc="-1">
              <a:solidFill>
                <a:srgbClr val="453255"/>
              </a:solidFill>
              <a:latin typeface="Arial"/>
            </a:endParaRPr>
          </a:p>
          <a:p>
            <a:r>
              <a:rPr lang="fr-FR" sz="1400" b="1" strike="noStrike" spc="-1">
                <a:solidFill>
                  <a:srgbClr val="453255"/>
                </a:solidFill>
                <a:latin typeface="Arial"/>
              </a:rPr>
              <a:t>Mais a déposé sa demande sur ensap.fr</a:t>
            </a:r>
            <a:r>
              <a:rPr lang="fr-FR" sz="1400" b="0" strike="noStrike" spc="-1">
                <a:solidFill>
                  <a:srgbClr val="453255"/>
                </a:solidFill>
                <a:latin typeface="Arial"/>
              </a:rPr>
              <a:t> </a:t>
            </a:r>
            <a:r>
              <a:rPr lang="fr-FR" sz="1400" b="1" strike="noStrike" spc="-1">
                <a:solidFill>
                  <a:srgbClr val="453255"/>
                </a:solidFill>
                <a:latin typeface="Arial"/>
              </a:rPr>
              <a:t>avant de la faire sur info-retraite.fr</a:t>
            </a:r>
            <a:r>
              <a:rPr lang="fr-FR" sz="1400" b="0" strike="noStrike" spc="-1">
                <a:solidFill>
                  <a:srgbClr val="453255"/>
                </a:solidFill>
                <a:latin typeface="Arial"/>
              </a:rPr>
              <a:t> et a sélectionné le régime des fonctionnaires de l’État, il reçoit le mail ci-contre</a:t>
            </a:r>
          </a:p>
        </p:txBody>
      </p:sp>
      <p:pic>
        <p:nvPicPr>
          <p:cNvPr id="250" name="Image 249"/>
          <p:cNvPicPr/>
          <p:nvPr/>
        </p:nvPicPr>
        <p:blipFill>
          <a:blip r:embed="rId2"/>
          <a:stretch/>
        </p:blipFill>
        <p:spPr>
          <a:xfrm>
            <a:off x="529920" y="936000"/>
            <a:ext cx="3718080" cy="526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2520000" y="216000"/>
            <a:ext cx="657072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pic>
        <p:nvPicPr>
          <p:cNvPr id="252" name="Image 251"/>
          <p:cNvPicPr/>
          <p:nvPr/>
        </p:nvPicPr>
        <p:blipFill>
          <a:blip r:embed="rId2"/>
          <a:stretch/>
        </p:blipFill>
        <p:spPr>
          <a:xfrm>
            <a:off x="1872000" y="1224000"/>
            <a:ext cx="3240000" cy="5472000"/>
          </a:xfrm>
          <a:prstGeom prst="rect">
            <a:avLst/>
          </a:prstGeom>
          <a:ln>
            <a:noFill/>
          </a:ln>
        </p:spPr>
      </p:pic>
      <p:sp>
        <p:nvSpPr>
          <p:cNvPr id="253" name="TextShape 2"/>
          <p:cNvSpPr txBox="1"/>
          <p:nvPr/>
        </p:nvSpPr>
        <p:spPr>
          <a:xfrm>
            <a:off x="4680000" y="1008000"/>
            <a:ext cx="4464000" cy="1893960"/>
          </a:xfrm>
          <a:prstGeom prst="rect">
            <a:avLst/>
          </a:prstGeom>
          <a:noFill/>
          <a:ln>
            <a:noFill/>
          </a:ln>
        </p:spPr>
        <p:txBody>
          <a:bodyPr lIns="90000" tIns="45000" rIns="90000" bIns="45000">
            <a:spAutoFit/>
          </a:bodyPr>
          <a:lstStyle/>
          <a:p>
            <a:r>
              <a:rPr lang="fr-FR" sz="1400" b="0" strike="noStrike" spc="-1">
                <a:solidFill>
                  <a:srgbClr val="453255"/>
                </a:solidFill>
                <a:latin typeface="Arial"/>
              </a:rPr>
              <a:t>Si l’usager relève d’un </a:t>
            </a:r>
            <a:r>
              <a:rPr lang="fr-FR" sz="1400" b="1" u="sng" strike="noStrike" spc="-1">
                <a:solidFill>
                  <a:srgbClr val="453255"/>
                </a:solidFill>
                <a:uFillTx/>
                <a:latin typeface="Arial"/>
              </a:rPr>
              <a:t>employeur du groupe 2</a:t>
            </a:r>
            <a:r>
              <a:rPr lang="fr-FR" sz="1400" b="0" strike="noStrike" spc="-1">
                <a:solidFill>
                  <a:srgbClr val="453255"/>
                </a:solidFill>
                <a:latin typeface="Arial"/>
              </a:rPr>
              <a:t>,</a:t>
            </a:r>
          </a:p>
          <a:p>
            <a:r>
              <a:rPr lang="fr-FR" sz="1400" b="0" strike="noStrike" spc="-1">
                <a:solidFill>
                  <a:srgbClr val="453255"/>
                </a:solidFill>
                <a:latin typeface="Arial"/>
              </a:rPr>
              <a:t>A l’issue de sa demande de départ dans info-retraite.fr, il reçoit immédiatement le mail ci-contre, qui l’invite à renseigner le formulaire dédié EPR10 au format pdf.</a:t>
            </a:r>
          </a:p>
        </p:txBody>
      </p:sp>
      <p:sp>
        <p:nvSpPr>
          <p:cNvPr id="254" name="TextShape 3"/>
          <p:cNvSpPr txBox="1"/>
          <p:nvPr/>
        </p:nvSpPr>
        <p:spPr>
          <a:xfrm>
            <a:off x="5472000" y="4968000"/>
            <a:ext cx="3312000" cy="303480"/>
          </a:xfrm>
          <a:prstGeom prst="rect">
            <a:avLst/>
          </a:prstGeom>
          <a:noFill/>
          <a:ln>
            <a:noFill/>
          </a:ln>
        </p:spPr>
        <p:txBody>
          <a:bodyPr lIns="90000" tIns="45000" rIns="90000" bIns="45000">
            <a:spAutoFit/>
          </a:bodyPr>
          <a:lstStyle/>
          <a:p>
            <a:r>
              <a:rPr lang="fr-FR" sz="1400" b="0" strike="noStrike" spc="-1">
                <a:solidFill>
                  <a:srgbClr val="453255"/>
                </a:solidFill>
                <a:latin typeface="Arial"/>
              </a:rPr>
              <a:t>Ce lien ouvre directement le formulaire</a:t>
            </a:r>
          </a:p>
        </p:txBody>
      </p:sp>
      <p:sp>
        <p:nvSpPr>
          <p:cNvPr id="255" name="Line 4"/>
          <p:cNvSpPr/>
          <p:nvPr/>
        </p:nvSpPr>
        <p:spPr>
          <a:xfrm flipH="1">
            <a:off x="4608000" y="5184000"/>
            <a:ext cx="864000"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2501280" y="216000"/>
            <a:ext cx="6570720" cy="261000"/>
          </a:xfrm>
          <a:prstGeom prst="rect">
            <a:avLst/>
          </a:prstGeom>
          <a:noFill/>
          <a:ln>
            <a:noFill/>
          </a:ln>
        </p:spPr>
        <p:txBody>
          <a:bodyPr lIns="0" tIns="0" rIns="0" bIns="0" anchor="ctr">
            <a:spAutoFit/>
          </a:bodyPr>
          <a:lstStyle/>
          <a:p>
            <a:pPr algn="r">
              <a:lnSpc>
                <a:spcPct val="95000"/>
              </a:lnSpc>
            </a:pPr>
            <a:r>
              <a:rPr lang="fr-FR" sz="1800" b="1" strike="noStrike" spc="-1">
                <a:solidFill>
                  <a:srgbClr val="1F4786"/>
                </a:solidFill>
                <a:latin typeface="Calibri"/>
              </a:rPr>
              <a:t>Présentation de la demande de départ à la retraite sur info-retraite </a:t>
            </a:r>
            <a:endParaRPr lang="fr-FR" sz="1800" b="0" strike="noStrike" spc="-1">
              <a:solidFill>
                <a:srgbClr val="003855"/>
              </a:solidFill>
              <a:latin typeface="Arial"/>
            </a:endParaRPr>
          </a:p>
        </p:txBody>
      </p:sp>
      <p:pic>
        <p:nvPicPr>
          <p:cNvPr id="257" name="Image 256"/>
          <p:cNvPicPr/>
          <p:nvPr/>
        </p:nvPicPr>
        <p:blipFill>
          <a:blip r:embed="rId2"/>
          <a:stretch/>
        </p:blipFill>
        <p:spPr>
          <a:xfrm>
            <a:off x="1728000" y="2160000"/>
            <a:ext cx="4209840" cy="1809360"/>
          </a:xfrm>
          <a:prstGeom prst="rect">
            <a:avLst/>
          </a:prstGeom>
          <a:ln>
            <a:noFill/>
          </a:ln>
        </p:spPr>
      </p:pic>
      <p:sp>
        <p:nvSpPr>
          <p:cNvPr id="258" name="TextShape 2"/>
          <p:cNvSpPr txBox="1"/>
          <p:nvPr/>
        </p:nvSpPr>
        <p:spPr>
          <a:xfrm>
            <a:off x="648000" y="936000"/>
            <a:ext cx="7848000" cy="913320"/>
          </a:xfrm>
          <a:prstGeom prst="rect">
            <a:avLst/>
          </a:prstGeom>
          <a:noFill/>
          <a:ln>
            <a:noFill/>
          </a:ln>
        </p:spPr>
        <p:txBody>
          <a:bodyPr lIns="90000" tIns="45000" rIns="90000" bIns="45000">
            <a:spAutoFit/>
          </a:bodyPr>
          <a:lstStyle/>
          <a:p>
            <a:r>
              <a:rPr lang="fr-FR" sz="1400" b="0" strike="noStrike" spc="-1">
                <a:solidFill>
                  <a:srgbClr val="453255"/>
                </a:solidFill>
                <a:latin typeface="Arial"/>
              </a:rPr>
              <a:t>L’évènement ci-dessous sera affiché dès le lendemain sur sa page d’accueil. Le clic sur ce bloc télécharge le formulaire EPR10</a:t>
            </a:r>
          </a:p>
        </p:txBody>
      </p:sp>
      <p:sp>
        <p:nvSpPr>
          <p:cNvPr id="259" name="TextShape 3"/>
          <p:cNvSpPr txBox="1"/>
          <p:nvPr/>
        </p:nvSpPr>
        <p:spPr>
          <a:xfrm>
            <a:off x="648000" y="4608000"/>
            <a:ext cx="8208000" cy="516600"/>
          </a:xfrm>
          <a:prstGeom prst="rect">
            <a:avLst/>
          </a:prstGeom>
          <a:noFill/>
          <a:ln>
            <a:noFill/>
          </a:ln>
        </p:spPr>
        <p:txBody>
          <a:bodyPr lIns="90000" tIns="45000" rIns="90000" bIns="45000">
            <a:spAutoFit/>
          </a:bodyPr>
          <a:lstStyle/>
          <a:p>
            <a:r>
              <a:rPr lang="fr-FR" sz="1400" b="0" strike="noStrike" spc="-1">
                <a:solidFill>
                  <a:srgbClr val="453255"/>
                </a:solidFill>
                <a:latin typeface="Arial"/>
              </a:rPr>
              <a:t>Le service « Je demande mon départ » sur le site Ensap, n’est pas accessible pour les usagers relevant du groupe 2</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TotalTime>
  <Words>2295</Words>
  <Application>Microsoft Office PowerPoint</Application>
  <PresentationFormat>Affichage à l'écran (4:3)</PresentationFormat>
  <Paragraphs>154</Paragraphs>
  <Slides>29</Slides>
  <Notes>1</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29</vt:i4>
      </vt:variant>
    </vt:vector>
  </HeadingPairs>
  <TitlesOfParts>
    <vt:vector size="41" baseType="lpstr">
      <vt:lpstr>Arial</vt:lpstr>
      <vt:lpstr>Arial Black</vt:lpstr>
      <vt:lpstr>Calibri</vt:lpstr>
      <vt:lpstr>DejaVu Sans</vt:lpstr>
      <vt:lpstr>Times</vt:lpstr>
      <vt:lpstr>Times New Roman</vt:lpstr>
      <vt:lpstr>Wingdings</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 SRE 1e PAGE</dc:title>
  <dc:subject/>
  <dc:creator>Regine GOURMELON-DEBROISE</dc:creator>
  <dc:description/>
  <cp:lastModifiedBy>ANMELLA Marilou</cp:lastModifiedBy>
  <cp:revision>82</cp:revision>
  <cp:lastPrinted>2018-12-07T11:43:02Z</cp:lastPrinted>
  <dcterms:created xsi:type="dcterms:W3CDTF">2018-12-04T15:35:00Z</dcterms:created>
  <dcterms:modified xsi:type="dcterms:W3CDTF">2020-06-22T13:28:16Z</dcterms:modified>
  <dc:language>fr-FR</dc:language>
</cp:coreProperties>
</file>